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1042" r:id="rId2"/>
    <p:sldId id="1068" r:id="rId3"/>
    <p:sldId id="1069" r:id="rId4"/>
    <p:sldId id="1070" r:id="rId5"/>
    <p:sldId id="1072" r:id="rId6"/>
    <p:sldId id="1073" r:id="rId7"/>
    <p:sldId id="1074" r:id="rId8"/>
    <p:sldId id="1075" r:id="rId9"/>
    <p:sldId id="1076" r:id="rId10"/>
    <p:sldId id="1077" r:id="rId11"/>
    <p:sldId id="1078" r:id="rId12"/>
    <p:sldId id="1079" r:id="rId13"/>
    <p:sldId id="1080" r:id="rId14"/>
    <p:sldId id="1081" r:id="rId15"/>
    <p:sldId id="1082" r:id="rId16"/>
    <p:sldId id="1083" r:id="rId17"/>
    <p:sldId id="1084" r:id="rId18"/>
    <p:sldId id="1085" r:id="rId19"/>
    <p:sldId id="1086" r:id="rId20"/>
    <p:sldId id="965" r:id="rId21"/>
    <p:sldId id="966" r:id="rId22"/>
    <p:sldId id="967" r:id="rId23"/>
    <p:sldId id="968" r:id="rId24"/>
    <p:sldId id="1008" r:id="rId25"/>
    <p:sldId id="1007" r:id="rId26"/>
    <p:sldId id="1087" r:id="rId27"/>
    <p:sldId id="1088" r:id="rId28"/>
    <p:sldId id="1089" r:id="rId29"/>
    <p:sldId id="1095" r:id="rId30"/>
    <p:sldId id="1093" r:id="rId31"/>
    <p:sldId id="1208" r:id="rId32"/>
    <p:sldId id="1214" r:id="rId33"/>
    <p:sldId id="1097" r:id="rId34"/>
    <p:sldId id="1100" r:id="rId35"/>
    <p:sldId id="1098" r:id="rId36"/>
    <p:sldId id="1099" r:id="rId37"/>
    <p:sldId id="116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96" d="100"/>
          <a:sy n="96" d="100"/>
        </p:scale>
        <p:origin x="132"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A578D-CE5A-448E-B085-CA1E127EAA55}" type="datetimeFigureOut">
              <a:rPr lang="en-IN" smtClean="0"/>
              <a:t>27-02-2023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55E31-A33C-45B9-BEA4-C0677AAAE4D8}" type="slidenum">
              <a:rPr lang="en-IN" smtClean="0"/>
              <a:t>‹#›</a:t>
            </a:fld>
            <a:endParaRPr lang="en-IN"/>
          </a:p>
        </p:txBody>
      </p:sp>
    </p:spTree>
    <p:extLst>
      <p:ext uri="{BB962C8B-B14F-4D97-AF65-F5344CB8AC3E}">
        <p14:creationId xmlns:p14="http://schemas.microsoft.com/office/powerpoint/2010/main" val="2152438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a:p>
        </p:txBody>
      </p:sp>
    </p:spTree>
    <p:extLst>
      <p:ext uri="{BB962C8B-B14F-4D97-AF65-F5344CB8AC3E}">
        <p14:creationId xmlns:p14="http://schemas.microsoft.com/office/powerpoint/2010/main" val="471835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708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093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50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101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14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13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649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90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268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7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180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86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432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69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03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580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25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231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t>
            </a:r>
            <a:r>
              <a:rPr lang="en-US" baseline="0" dirty="0"/>
              <a:t> poor content providers – like in real-estate, location is everything.  servers want to be close to clients.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24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minutes (recall earlier delay versus arrival rate curve from Chapter 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543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09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89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164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331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395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292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70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394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job first: decreased average delay!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729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08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28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36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44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74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622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681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A0CA-7099-0A4B-1E92-5929293EBF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62D97A-6570-A895-34A3-4F1740A7BA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98CDD23-CD07-26BE-1101-6F169329D417}"/>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5" name="Footer Placeholder 4">
            <a:extLst>
              <a:ext uri="{FF2B5EF4-FFF2-40B4-BE49-F238E27FC236}">
                <a16:creationId xmlns:a16="http://schemas.microsoft.com/office/drawing/2014/main" id="{AEE267E9-0D95-1213-F27F-6A178E7C0C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1AC904-221E-418D-AC8B-1E359ADBCABF}"/>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466301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30CC-95A1-B09D-86E1-AA13E89E9BB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902939-5556-67B5-CFA4-5009AEB7CF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538B06-096A-00EE-F98D-F3AF588436B0}"/>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5" name="Footer Placeholder 4">
            <a:extLst>
              <a:ext uri="{FF2B5EF4-FFF2-40B4-BE49-F238E27FC236}">
                <a16:creationId xmlns:a16="http://schemas.microsoft.com/office/drawing/2014/main" id="{C2CF0DF4-8366-C84D-C226-6305C1339F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D10D73-1E4F-B450-D94F-FD37C184A441}"/>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1421971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C005B9-A4F2-55D5-D435-3128E4E907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FA8B7E-69A4-DD26-DFD9-E930AC299E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DC7A45-F09E-3FBB-46E1-80A17FC069A6}"/>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5" name="Footer Placeholder 4">
            <a:extLst>
              <a:ext uri="{FF2B5EF4-FFF2-40B4-BE49-F238E27FC236}">
                <a16:creationId xmlns:a16="http://schemas.microsoft.com/office/drawing/2014/main" id="{CAD6527D-87BD-22DE-714A-98B5BA7B28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5958E8-9BCD-DB54-0CCC-C34C9CC10E37}"/>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1924092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E5A51-8FD8-6CE0-476E-F533878603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5EA37C-E5A3-CCA0-F37C-7DFCF3A786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DBC555-CD76-D1C7-FD1B-968BF17431AF}"/>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5" name="Footer Placeholder 4">
            <a:extLst>
              <a:ext uri="{FF2B5EF4-FFF2-40B4-BE49-F238E27FC236}">
                <a16:creationId xmlns:a16="http://schemas.microsoft.com/office/drawing/2014/main" id="{4258033F-0919-FCFB-0C6E-E329EF4908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1D031C-0B92-1DE6-2C92-D102ACB286C2}"/>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943692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352C-2AD3-548C-ABDB-D4F1EE538D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ECF446B-7297-DC8A-AB28-7EFDE0AF4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09C547-72AB-986D-9D59-C017D73AB6B1}"/>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5" name="Footer Placeholder 4">
            <a:extLst>
              <a:ext uri="{FF2B5EF4-FFF2-40B4-BE49-F238E27FC236}">
                <a16:creationId xmlns:a16="http://schemas.microsoft.com/office/drawing/2014/main" id="{0465CD56-C00E-1CE9-28B2-7217FE5BD7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A25B38-D1EC-9A1E-4EFA-5649D37AC6F2}"/>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3284794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D4B34-72CE-9C32-0F41-EA2E647100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5706D4-AED9-4C2C-8362-93E0252E1A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722740-3269-07B0-36A1-AE0E9FEB45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FC75678-A8A1-2639-599F-B227B2581D4D}"/>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6" name="Footer Placeholder 5">
            <a:extLst>
              <a:ext uri="{FF2B5EF4-FFF2-40B4-BE49-F238E27FC236}">
                <a16:creationId xmlns:a16="http://schemas.microsoft.com/office/drawing/2014/main" id="{3D0DE128-E249-7624-B14F-CA3015A8C1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3BC7F0-0F32-CEE2-85A1-CC9F89E43CC3}"/>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382451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3B85-50CB-5633-7B0B-BAD4C64E0F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76673B-AD6D-98C6-D16A-6E39769800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44FD05-1C89-19B9-1A80-0F62D97B2B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52B1A2-926A-5D2B-88A7-20D82FA9A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CE4E47-909F-3968-AE04-97902F199F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BFC0DB9-D1C1-55A0-BC4B-17A8149F2A0E}"/>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8" name="Footer Placeholder 7">
            <a:extLst>
              <a:ext uri="{FF2B5EF4-FFF2-40B4-BE49-F238E27FC236}">
                <a16:creationId xmlns:a16="http://schemas.microsoft.com/office/drawing/2014/main" id="{7F15309E-50CE-83FB-0690-BCEA167F7C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B04FAE8-2A06-C3A0-BAA7-AEDC5406ADF7}"/>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2525664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957A-05CE-18E1-6F1C-C31E8051401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857381-4615-331B-7746-3A54C0CE2AF4}"/>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4" name="Footer Placeholder 3">
            <a:extLst>
              <a:ext uri="{FF2B5EF4-FFF2-40B4-BE49-F238E27FC236}">
                <a16:creationId xmlns:a16="http://schemas.microsoft.com/office/drawing/2014/main" id="{B2BB7A5B-5BD4-2E17-F24B-9EF53B4DB3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30E6D8-64DA-6098-5965-61B9B81CC2A8}"/>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2935997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0E9617-63CA-D948-2531-298ECB175468}"/>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3" name="Footer Placeholder 2">
            <a:extLst>
              <a:ext uri="{FF2B5EF4-FFF2-40B4-BE49-F238E27FC236}">
                <a16:creationId xmlns:a16="http://schemas.microsoft.com/office/drawing/2014/main" id="{54E7D9FA-73FA-CB9C-CE28-FA54B29222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DB3353B-823A-CF00-A3C2-86DCE66B5A38}"/>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217737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D1E7-5E74-906D-B05E-F6EEC256CB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249994-66F4-7F69-6E61-274F799CFF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FF0D87-59FF-EDEE-DE69-13180AE227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722EA-FF34-57C9-43D2-EBDB08F213DE}"/>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6" name="Footer Placeholder 5">
            <a:extLst>
              <a:ext uri="{FF2B5EF4-FFF2-40B4-BE49-F238E27FC236}">
                <a16:creationId xmlns:a16="http://schemas.microsoft.com/office/drawing/2014/main" id="{C4D150E2-8EE8-2945-2B8F-673857B82E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43C7ED-AABF-0C69-4CEB-A2CC8E02D5DB}"/>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313751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2C30-DA61-7086-35D5-4715DB90A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7D3133-312E-617D-93E4-BD449E1C6E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D06649E-CBD5-FDCA-3BFE-1EADDFD39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9064D7-8D53-ED9D-F2FB-8498B2BDB94C}"/>
              </a:ext>
            </a:extLst>
          </p:cNvPr>
          <p:cNvSpPr>
            <a:spLocks noGrp="1"/>
          </p:cNvSpPr>
          <p:nvPr>
            <p:ph type="dt" sz="half" idx="10"/>
          </p:nvPr>
        </p:nvSpPr>
        <p:spPr/>
        <p:txBody>
          <a:bodyPr/>
          <a:lstStyle/>
          <a:p>
            <a:fld id="{59AF7743-CE7B-4D15-93DF-023C03169998}" type="datetimeFigureOut">
              <a:rPr lang="en-IN" smtClean="0"/>
              <a:t>27-02-2023</a:t>
            </a:fld>
            <a:endParaRPr lang="en-IN"/>
          </a:p>
        </p:txBody>
      </p:sp>
      <p:sp>
        <p:nvSpPr>
          <p:cNvPr id="6" name="Footer Placeholder 5">
            <a:extLst>
              <a:ext uri="{FF2B5EF4-FFF2-40B4-BE49-F238E27FC236}">
                <a16:creationId xmlns:a16="http://schemas.microsoft.com/office/drawing/2014/main" id="{D72FDCF1-19AE-057B-26FE-9D1B9676D7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5E8C82-DEE1-729E-1FEA-1EDE4368132E}"/>
              </a:ext>
            </a:extLst>
          </p:cNvPr>
          <p:cNvSpPr>
            <a:spLocks noGrp="1"/>
          </p:cNvSpPr>
          <p:nvPr>
            <p:ph type="sldNum" sz="quarter" idx="12"/>
          </p:nvPr>
        </p:nvSpPr>
        <p:spPr/>
        <p:txBody>
          <a:bodyPr/>
          <a:lstStyle/>
          <a:p>
            <a:fld id="{18C7C177-658A-48E6-946C-F11C909B6044}" type="slidenum">
              <a:rPr lang="en-IN" smtClean="0"/>
              <a:t>‹#›</a:t>
            </a:fld>
            <a:endParaRPr lang="en-IN"/>
          </a:p>
        </p:txBody>
      </p:sp>
    </p:spTree>
    <p:extLst>
      <p:ext uri="{BB962C8B-B14F-4D97-AF65-F5344CB8AC3E}">
        <p14:creationId xmlns:p14="http://schemas.microsoft.com/office/powerpoint/2010/main" val="663986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ACA441-2155-F3F8-6BD9-693371D2D1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FEA644-D20E-0DF3-12D3-D3404602CB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E3BCE9-1361-7C1E-3DEF-998A112AA1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F7743-CE7B-4D15-93DF-023C03169998}" type="datetimeFigureOut">
              <a:rPr lang="en-IN" smtClean="0"/>
              <a:t>27-02-2023</a:t>
            </a:fld>
            <a:endParaRPr lang="en-IN"/>
          </a:p>
        </p:txBody>
      </p:sp>
      <p:sp>
        <p:nvSpPr>
          <p:cNvPr id="5" name="Footer Placeholder 4">
            <a:extLst>
              <a:ext uri="{FF2B5EF4-FFF2-40B4-BE49-F238E27FC236}">
                <a16:creationId xmlns:a16="http://schemas.microsoft.com/office/drawing/2014/main" id="{943D54C2-FB62-8192-7F41-2F4C8D6502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071B98-1310-EBEC-13E9-B3D0249B97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7C177-658A-48E6-946C-F11C909B6044}" type="slidenum">
              <a:rPr lang="en-IN" smtClean="0"/>
              <a:t>‹#›</a:t>
            </a:fld>
            <a:endParaRPr lang="en-IN"/>
          </a:p>
        </p:txBody>
      </p:sp>
    </p:spTree>
    <p:extLst>
      <p:ext uri="{BB962C8B-B14F-4D97-AF65-F5344CB8AC3E}">
        <p14:creationId xmlns:p14="http://schemas.microsoft.com/office/powerpoint/2010/main" val="1455922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1035684" y="940017"/>
            <a:ext cx="4947673" cy="894622"/>
          </a:xfrm>
        </p:spPr>
        <p:txBody>
          <a:bodyPr/>
          <a:lstStyle/>
          <a:p>
            <a:pPr algn="ctr"/>
            <a:r>
              <a:rPr lang="en-US" altLang="en-US" dirty="0">
                <a:cs typeface="Calibri" panose="020F0502020204030204" pitchFamily="34" charset="0"/>
              </a:rPr>
              <a:t>Application Layer</a:t>
            </a:r>
            <a:endParaRPr lang="en-US" dirty="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1847882" y="2490706"/>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401638">
              <a:defRPr/>
            </a:pPr>
            <a:r>
              <a:rPr lang="en-US" sz="3200" dirty="0">
                <a:latin typeface="Calibri" panose="020F0502020204030204" pitchFamily="34" charset="0"/>
                <a:cs typeface="Calibri" panose="020F0502020204030204" pitchFamily="34" charset="0"/>
              </a:rPr>
              <a:t>Web and HTTP</a:t>
            </a:r>
          </a:p>
          <a:p>
            <a:pPr marL="130175" indent="0">
              <a:buNone/>
            </a:pPr>
            <a:endParaRPr lang="en-US" dirty="0"/>
          </a:p>
        </p:txBody>
      </p:sp>
      <p:sp>
        <p:nvSpPr>
          <p:cNvPr id="11" name="Rectangle 4">
            <a:extLst>
              <a:ext uri="{FF2B5EF4-FFF2-40B4-BE49-F238E27FC236}">
                <a16:creationId xmlns:a16="http://schemas.microsoft.com/office/drawing/2014/main" id="{5FE695BD-369F-8C4A-ACAD-42671E1C0719}"/>
              </a:ext>
            </a:extLst>
          </p:cNvPr>
          <p:cNvSpPr txBox="1">
            <a:spLocks noChangeArrowheads="1"/>
          </p:cNvSpPr>
          <p:nvPr/>
        </p:nvSpPr>
        <p:spPr>
          <a:xfrm>
            <a:off x="6557554" y="1422888"/>
            <a:ext cx="5405262" cy="4799013"/>
          </a:xfrm>
          <a:prstGeom prst="rect">
            <a:avLst/>
          </a:prstGeom>
        </p:spPr>
        <p:txBody>
          <a:bodyPr>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endParaRPr lang="en-US" altLang="en-US" sz="2400" dirty="0"/>
          </a:p>
        </p:txBody>
      </p:sp>
      <p:sp>
        <p:nvSpPr>
          <p:cNvPr id="3" name="Slide Number Placeholder 2">
            <a:extLst>
              <a:ext uri="{FF2B5EF4-FFF2-40B4-BE49-F238E27FC236}">
                <a16:creationId xmlns:a16="http://schemas.microsoft.com/office/drawing/2014/main" id="{3B8A7DC3-C885-F84E-9572-316B746437B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Application Layer: 2-</a:t>
            </a:r>
            <a:fld id="{C4204591-24BD-A542-B9D5-F8D8A88D2FEE}" type="slidenum">
              <a:rPr lang="en-US" smtClean="0"/>
              <a:pPr/>
              <a:t>1</a:t>
            </a:fld>
            <a:endParaRPr lang="en-US" dirty="0"/>
          </a:p>
        </p:txBody>
      </p:sp>
    </p:spTree>
    <p:extLst>
      <p:ext uri="{BB962C8B-B14F-4D97-AF65-F5344CB8AC3E}">
        <p14:creationId xmlns:p14="http://schemas.microsoft.com/office/powerpoint/2010/main" val="4280837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request </a:t>
            </a:r>
            <a:r>
              <a:rPr lang="en-US" altLang="en-US" dirty="0">
                <a:cs typeface="Calibri" panose="020F0502020204030204" pitchFamily="34" charset="0"/>
              </a:rPr>
              <a:t>m</a:t>
            </a:r>
            <a:r>
              <a:rPr lang="en-US" altLang="en-US" sz="4400" dirty="0">
                <a:cs typeface="Calibri" panose="020F0502020204030204" pitchFamily="34" charset="0"/>
              </a:rPr>
              <a:t>essage</a:t>
            </a:r>
            <a:endParaRPr lang="en-US" sz="4400" dirty="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142920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two types of HTTP messages: </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response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 message: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ASCII (human-readable format)</a:t>
            </a:r>
            <a:endParaRPr kumimoji="0" lang="en-US" altLang="en-US" sz="2400" b="0" i="0" u="none" strike="noStrike" kern="1200" cap="none" spc="0" normalizeH="0" baseline="0" noProof="0" dirty="0">
              <a:ln>
                <a:noFill/>
              </a:ln>
              <a:solidFill>
                <a:srgbClr val="ED7D31"/>
              </a:solidFill>
              <a:effectLst/>
              <a:uLnTx/>
              <a:uFillTx/>
              <a:latin typeface="Calibri"/>
              <a:ea typeface="ＭＳ Ｐゴシック" panose="020B0600070205080204" pitchFamily="34" charset="-128"/>
              <a:cs typeface="+mn-cs"/>
            </a:endParaRPr>
          </a:p>
        </p:txBody>
      </p:sp>
      <p:sp>
        <p:nvSpPr>
          <p:cNvPr id="13" name="Text Box 8">
            <a:extLst>
              <a:ext uri="{FF2B5EF4-FFF2-40B4-BE49-F238E27FC236}">
                <a16:creationId xmlns:a16="http://schemas.microsoft.com/office/drawing/2014/main" id="{9D189007-4005-564E-B421-909E89E9EF1D}"/>
              </a:ext>
            </a:extLst>
          </p:cNvPr>
          <p:cNvSpPr txBox="1">
            <a:spLocks noChangeArrowheads="1"/>
          </p:cNvSpPr>
          <p:nvPr/>
        </p:nvSpPr>
        <p:spPr bwMode="auto">
          <a:xfrm>
            <a:off x="2771677" y="4189643"/>
            <a:ext cx="107112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header</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 lines</a:t>
            </a:r>
            <a:endPar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sp>
        <p:nvSpPr>
          <p:cNvPr id="16" name="Text Box 16">
            <a:extLst>
              <a:ext uri="{FF2B5EF4-FFF2-40B4-BE49-F238E27FC236}">
                <a16:creationId xmlns:a16="http://schemas.microsoft.com/office/drawing/2014/main" id="{BFD47085-0DF5-F849-923F-6D72DB7EBE3F}"/>
              </a:ext>
            </a:extLst>
          </p:cNvPr>
          <p:cNvSpPr txBox="1">
            <a:spLocks noChangeArrowheads="1"/>
          </p:cNvSpPr>
          <p:nvPr/>
        </p:nvSpPr>
        <p:spPr bwMode="auto">
          <a:xfrm>
            <a:off x="4000046" y="3323999"/>
            <a:ext cx="7921878" cy="234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GET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index.html</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HTTP/1.1\r\n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Host: www-</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net.cs.umass.edu</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User-Agent: Mozilla/5.0 (Macintosh; Intel Mac OS X 10.15; rv:80.0) Gecko/20100101 Firefox/80.0 \r\n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 text/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html,application</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xhtml+xml</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Accept-Language: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en-us,en;q</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=0.5\r\n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Accept-Encoding: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gzip,deflate</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Connection: keep-alive\r\n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p:txBody>
      </p:sp>
      <p:grpSp>
        <p:nvGrpSpPr>
          <p:cNvPr id="7" name="Group 6">
            <a:extLst>
              <a:ext uri="{FF2B5EF4-FFF2-40B4-BE49-F238E27FC236}">
                <a16:creationId xmlns:a16="http://schemas.microsoft.com/office/drawing/2014/main" id="{75C8212B-5FF3-1B41-8A79-6C4F774EA6B6}"/>
              </a:ext>
            </a:extLst>
          </p:cNvPr>
          <p:cNvGrpSpPr/>
          <p:nvPr/>
        </p:nvGrpSpPr>
        <p:grpSpPr>
          <a:xfrm>
            <a:off x="7524296" y="2623511"/>
            <a:ext cx="2834575" cy="849313"/>
            <a:chOff x="7524296" y="2554061"/>
            <a:chExt cx="2834575" cy="849313"/>
          </a:xfrm>
        </p:grpSpPr>
        <p:sp>
          <p:nvSpPr>
            <p:cNvPr id="17" name="Line 17">
              <a:extLst>
                <a:ext uri="{FF2B5EF4-FFF2-40B4-BE49-F238E27FC236}">
                  <a16:creationId xmlns:a16="http://schemas.microsoft.com/office/drawing/2014/main" id="{3F48C300-763A-B54F-B0A7-01186DC913C8}"/>
                </a:ext>
              </a:extLst>
            </p:cNvPr>
            <p:cNvSpPr>
              <a:spLocks noChangeShapeType="1"/>
            </p:cNvSpPr>
            <p:nvPr/>
          </p:nvSpPr>
          <p:spPr bwMode="auto">
            <a:xfrm flipH="1">
              <a:off x="7524296" y="2841399"/>
              <a:ext cx="166688" cy="51435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8">
              <a:extLst>
                <a:ext uri="{FF2B5EF4-FFF2-40B4-BE49-F238E27FC236}">
                  <a16:creationId xmlns:a16="http://schemas.microsoft.com/office/drawing/2014/main" id="{6AE4689D-D5B0-114C-898E-652FE1146212}"/>
                </a:ext>
              </a:extLst>
            </p:cNvPr>
            <p:cNvSpPr txBox="1">
              <a:spLocks noChangeArrowheads="1"/>
            </p:cNvSpPr>
            <p:nvPr/>
          </p:nvSpPr>
          <p:spPr bwMode="auto">
            <a:xfrm>
              <a:off x="7575096" y="2554061"/>
              <a:ext cx="2783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carriage return character</a:t>
              </a:r>
            </a:p>
          </p:txBody>
        </p:sp>
        <p:sp>
          <p:nvSpPr>
            <p:cNvPr id="19" name="Text Box 19">
              <a:extLst>
                <a:ext uri="{FF2B5EF4-FFF2-40B4-BE49-F238E27FC236}">
                  <a16:creationId xmlns:a16="http://schemas.microsoft.com/office/drawing/2014/main" id="{BF17A6F8-488B-914D-8FD5-D0101F59C47F}"/>
                </a:ext>
              </a:extLst>
            </p:cNvPr>
            <p:cNvSpPr txBox="1">
              <a:spLocks noChangeArrowheads="1"/>
            </p:cNvSpPr>
            <p:nvPr/>
          </p:nvSpPr>
          <p:spPr bwMode="auto">
            <a:xfrm>
              <a:off x="7727496" y="2850924"/>
              <a:ext cx="2149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line-feed character</a:t>
              </a:r>
            </a:p>
          </p:txBody>
        </p:sp>
        <p:sp>
          <p:nvSpPr>
            <p:cNvPr id="20" name="Line 20">
              <a:extLst>
                <a:ext uri="{FF2B5EF4-FFF2-40B4-BE49-F238E27FC236}">
                  <a16:creationId xmlns:a16="http://schemas.microsoft.com/office/drawing/2014/main" id="{36550CDC-D06A-104F-8EAA-1F14B32B7AF9}"/>
                </a:ext>
              </a:extLst>
            </p:cNvPr>
            <p:cNvSpPr>
              <a:spLocks noChangeShapeType="1"/>
            </p:cNvSpPr>
            <p:nvPr/>
          </p:nvSpPr>
          <p:spPr bwMode="auto">
            <a:xfrm flipH="1">
              <a:off x="7805284" y="3150961"/>
              <a:ext cx="80962" cy="252413"/>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 name="Group 2">
            <a:extLst>
              <a:ext uri="{FF2B5EF4-FFF2-40B4-BE49-F238E27FC236}">
                <a16:creationId xmlns:a16="http://schemas.microsoft.com/office/drawing/2014/main" id="{7D1DA586-D2C5-594D-BC4F-D63F85BDFA27}"/>
              </a:ext>
            </a:extLst>
          </p:cNvPr>
          <p:cNvGrpSpPr/>
          <p:nvPr/>
        </p:nvGrpSpPr>
        <p:grpSpPr>
          <a:xfrm>
            <a:off x="304572" y="3050979"/>
            <a:ext cx="3691165" cy="830997"/>
            <a:chOff x="304572" y="3050979"/>
            <a:chExt cx="3691165" cy="830997"/>
          </a:xfrm>
        </p:grpSpPr>
        <p:sp>
          <p:nvSpPr>
            <p:cNvPr id="10" name="Text Box 5">
              <a:extLst>
                <a:ext uri="{FF2B5EF4-FFF2-40B4-BE49-F238E27FC236}">
                  <a16:creationId xmlns:a16="http://schemas.microsoft.com/office/drawing/2014/main" id="{B6C3DB56-846D-8E43-9453-A014201ECCAE}"/>
                </a:ext>
              </a:extLst>
            </p:cNvPr>
            <p:cNvSpPr txBox="1">
              <a:spLocks noChangeArrowheads="1"/>
            </p:cNvSpPr>
            <p:nvPr/>
          </p:nvSpPr>
          <p:spPr bwMode="auto">
            <a:xfrm>
              <a:off x="304572" y="3050979"/>
              <a:ext cx="31631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request line (GET, POST,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HEAD commands)</a:t>
              </a:r>
              <a:endPar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1EF472D7-7102-3D4F-8FB9-8F68234EDD8D}"/>
                </a:ext>
              </a:extLst>
            </p:cNvPr>
            <p:cNvCxnSpPr>
              <a:cxnSpLocks/>
            </p:cNvCxnSpPr>
            <p:nvPr/>
          </p:nvCxnSpPr>
          <p:spPr>
            <a:xfrm>
              <a:off x="2558822" y="3471412"/>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7CEE239-9E6A-4845-9F03-74B240F246F8}"/>
              </a:ext>
            </a:extLst>
          </p:cNvPr>
          <p:cNvGrpSpPr/>
          <p:nvPr/>
        </p:nvGrpSpPr>
        <p:grpSpPr>
          <a:xfrm>
            <a:off x="743905" y="5548787"/>
            <a:ext cx="7763054" cy="1145473"/>
            <a:chOff x="743905" y="5548787"/>
            <a:chExt cx="7763054" cy="1145473"/>
          </a:xfrm>
        </p:grpSpPr>
        <p:sp>
          <p:nvSpPr>
            <p:cNvPr id="14" name="Line 10">
              <a:extLst>
                <a:ext uri="{FF2B5EF4-FFF2-40B4-BE49-F238E27FC236}">
                  <a16:creationId xmlns:a16="http://schemas.microsoft.com/office/drawing/2014/main" id="{6CA9B985-18B2-6347-8689-E6656C025475}"/>
                </a:ext>
              </a:extLst>
            </p:cNvPr>
            <p:cNvSpPr>
              <a:spLocks noChangeShapeType="1"/>
            </p:cNvSpPr>
            <p:nvPr/>
          </p:nvSpPr>
          <p:spPr bwMode="auto">
            <a:xfrm>
              <a:off x="3499984" y="5710011"/>
              <a:ext cx="511175" cy="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 Box 11">
              <a:extLst>
                <a:ext uri="{FF2B5EF4-FFF2-40B4-BE49-F238E27FC236}">
                  <a16:creationId xmlns:a16="http://schemas.microsoft.com/office/drawing/2014/main" id="{DED6E2F1-61E7-E241-8E2D-ADEC5E8A8091}"/>
                </a:ext>
              </a:extLst>
            </p:cNvPr>
            <p:cNvSpPr txBox="1">
              <a:spLocks noChangeArrowheads="1"/>
            </p:cNvSpPr>
            <p:nvPr/>
          </p:nvSpPr>
          <p:spPr bwMode="auto">
            <a:xfrm>
              <a:off x="743905" y="5548787"/>
              <a:ext cx="27716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carriage return, line feed at start of line indicates end of header lines</a:t>
              </a:r>
              <a:endPar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sp>
          <p:nvSpPr>
            <p:cNvPr id="21" name="TextBox 1">
              <a:extLst>
                <a:ext uri="{FF2B5EF4-FFF2-40B4-BE49-F238E27FC236}">
                  <a16:creationId xmlns:a16="http://schemas.microsoft.com/office/drawing/2014/main" id="{EF5DEF07-DC95-F343-B9CA-F9BD40638A1C}"/>
                </a:ext>
              </a:extLst>
            </p:cNvPr>
            <p:cNvSpPr txBox="1">
              <a:spLocks noChangeArrowheads="1"/>
            </p:cNvSpPr>
            <p:nvPr/>
          </p:nvSpPr>
          <p:spPr bwMode="auto">
            <a:xfrm>
              <a:off x="4000046" y="6171973"/>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grpSp>
      <p:sp>
        <p:nvSpPr>
          <p:cNvPr id="5" name="Left Brace 4">
            <a:extLst>
              <a:ext uri="{FF2B5EF4-FFF2-40B4-BE49-F238E27FC236}">
                <a16:creationId xmlns:a16="http://schemas.microsoft.com/office/drawing/2014/main" id="{36B9FB67-1AD8-6146-8926-BFEB803718A3}"/>
              </a:ext>
            </a:extLst>
          </p:cNvPr>
          <p:cNvSpPr/>
          <p:nvPr/>
        </p:nvSpPr>
        <p:spPr>
          <a:xfrm>
            <a:off x="3812583" y="3704095"/>
            <a:ext cx="217442" cy="1797803"/>
          </a:xfrm>
          <a:prstGeom prst="leftBrace">
            <a:avLst/>
          </a:prstGeom>
          <a:ln w="19050">
            <a:solidFill>
              <a:srgbClr val="0000A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5F809E13-4068-2140-8EEF-80CD03B5F69C}"/>
              </a:ext>
            </a:extLst>
          </p:cNvPr>
          <p:cNvSpPr/>
          <p:nvPr/>
        </p:nvSpPr>
        <p:spPr>
          <a:xfrm>
            <a:off x="4019515" y="3331027"/>
            <a:ext cx="6620718" cy="302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95D7502B-9EA4-9D49-A251-DB91BDC6BB3C}"/>
              </a:ext>
            </a:extLst>
          </p:cNvPr>
          <p:cNvSpPr/>
          <p:nvPr/>
        </p:nvSpPr>
        <p:spPr>
          <a:xfrm>
            <a:off x="2726871" y="3599519"/>
            <a:ext cx="8392886" cy="1968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Slide Number Placeholder 2">
            <a:extLst>
              <a:ext uri="{FF2B5EF4-FFF2-40B4-BE49-F238E27FC236}">
                <a16:creationId xmlns:a16="http://schemas.microsoft.com/office/drawing/2014/main" id="{C3381709-4DCC-204B-A742-66F4884C7AF0}"/>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10</a:t>
            </a:fld>
            <a:endParaRPr lang="en-US" dirty="0"/>
          </a:p>
        </p:txBody>
      </p:sp>
    </p:spTree>
    <p:extLst>
      <p:ext uri="{BB962C8B-B14F-4D97-AF65-F5344CB8AC3E}">
        <p14:creationId xmlns:p14="http://schemas.microsoft.com/office/powerpoint/2010/main" val="195858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xit" presetSubtype="0" fill="hold" grpId="0" nodeType="withEffect">
                                  <p:stCondLst>
                                    <p:cond delay="0"/>
                                  </p:stCondLst>
                                  <p:childTnLst>
                                    <p:animEffect transition="out" filter="dissolv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HTTP request message: general format</a:t>
            </a:r>
            <a:endParaRPr lang="en-US" sz="4400" dirty="0"/>
          </a:p>
        </p:txBody>
      </p:sp>
      <p:sp>
        <p:nvSpPr>
          <p:cNvPr id="22" name="Text Box 9">
            <a:extLst>
              <a:ext uri="{FF2B5EF4-FFF2-40B4-BE49-F238E27FC236}">
                <a16:creationId xmlns:a16="http://schemas.microsoft.com/office/drawing/2014/main" id="{CAB95007-032C-1849-B460-3E4D669013E8}"/>
              </a:ext>
            </a:extLst>
          </p:cNvPr>
          <p:cNvSpPr txBox="1">
            <a:spLocks noChangeArrowheads="1"/>
          </p:cNvSpPr>
          <p:nvPr/>
        </p:nvSpPr>
        <p:spPr bwMode="auto">
          <a:xfrm>
            <a:off x="8704472" y="1752600"/>
            <a:ext cx="1030287"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request</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line</a:t>
            </a:r>
          </a:p>
        </p:txBody>
      </p:sp>
      <p:sp>
        <p:nvSpPr>
          <p:cNvPr id="23" name="Text Box 11">
            <a:extLst>
              <a:ext uri="{FF2B5EF4-FFF2-40B4-BE49-F238E27FC236}">
                <a16:creationId xmlns:a16="http://schemas.microsoft.com/office/drawing/2014/main" id="{0CB38CB5-45F7-C847-AE71-4F4C5B6FDC22}"/>
              </a:ext>
            </a:extLst>
          </p:cNvPr>
          <p:cNvSpPr txBox="1">
            <a:spLocks noChangeArrowheads="1"/>
          </p:cNvSpPr>
          <p:nvPr/>
        </p:nvSpPr>
        <p:spPr bwMode="auto">
          <a:xfrm>
            <a:off x="8699709" y="2768600"/>
            <a:ext cx="974725"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header</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lines</a:t>
            </a:r>
          </a:p>
        </p:txBody>
      </p:sp>
      <p:sp>
        <p:nvSpPr>
          <p:cNvPr id="24" name="Rectangle 12">
            <a:extLst>
              <a:ext uri="{FF2B5EF4-FFF2-40B4-BE49-F238E27FC236}">
                <a16:creationId xmlns:a16="http://schemas.microsoft.com/office/drawing/2014/main" id="{E645219C-0302-5E46-AE15-64BD65153E7E}"/>
              </a:ext>
            </a:extLst>
          </p:cNvPr>
          <p:cNvSpPr>
            <a:spLocks noChangeArrowheads="1"/>
          </p:cNvSpPr>
          <p:nvPr/>
        </p:nvSpPr>
        <p:spPr bwMode="auto">
          <a:xfrm>
            <a:off x="8315534" y="2338387"/>
            <a:ext cx="346075" cy="18192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Rectangle 13">
            <a:extLst>
              <a:ext uri="{FF2B5EF4-FFF2-40B4-BE49-F238E27FC236}">
                <a16:creationId xmlns:a16="http://schemas.microsoft.com/office/drawing/2014/main" id="{CAFB1EEC-4EBF-6E41-B9CB-E4B01F156EAB}"/>
              </a:ext>
            </a:extLst>
          </p:cNvPr>
          <p:cNvSpPr>
            <a:spLocks noChangeArrowheads="1"/>
          </p:cNvSpPr>
          <p:nvPr/>
        </p:nvSpPr>
        <p:spPr bwMode="auto">
          <a:xfrm>
            <a:off x="8182184" y="2287587"/>
            <a:ext cx="290513" cy="2017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 name="Rectangle 15">
            <a:extLst>
              <a:ext uri="{FF2B5EF4-FFF2-40B4-BE49-F238E27FC236}">
                <a16:creationId xmlns:a16="http://schemas.microsoft.com/office/drawing/2014/main" id="{009CBE09-CA75-A245-B675-9042959F169C}"/>
              </a:ext>
            </a:extLst>
          </p:cNvPr>
          <p:cNvSpPr>
            <a:spLocks noChangeArrowheads="1"/>
          </p:cNvSpPr>
          <p:nvPr/>
        </p:nvSpPr>
        <p:spPr bwMode="auto">
          <a:xfrm>
            <a:off x="8550484" y="4394200"/>
            <a:ext cx="712788" cy="1216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 name="Text Box 16">
            <a:extLst>
              <a:ext uri="{FF2B5EF4-FFF2-40B4-BE49-F238E27FC236}">
                <a16:creationId xmlns:a16="http://schemas.microsoft.com/office/drawing/2014/main" id="{548D8BC5-234B-1340-9AE4-2B7B4CCDF55A}"/>
              </a:ext>
            </a:extLst>
          </p:cNvPr>
          <p:cNvSpPr txBox="1">
            <a:spLocks noChangeArrowheads="1"/>
          </p:cNvSpPr>
          <p:nvPr/>
        </p:nvSpPr>
        <p:spPr bwMode="auto">
          <a:xfrm>
            <a:off x="8701297" y="4959350"/>
            <a:ext cx="735012"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body</a:t>
            </a:r>
          </a:p>
        </p:txBody>
      </p:sp>
      <p:sp>
        <p:nvSpPr>
          <p:cNvPr id="28" name="Rectangle 20">
            <a:extLst>
              <a:ext uri="{FF2B5EF4-FFF2-40B4-BE49-F238E27FC236}">
                <a16:creationId xmlns:a16="http://schemas.microsoft.com/office/drawing/2014/main" id="{8BE22D39-29E3-DB4E-8BB7-B366225B441F}"/>
              </a:ext>
            </a:extLst>
          </p:cNvPr>
          <p:cNvSpPr>
            <a:spLocks noChangeArrowheads="1"/>
          </p:cNvSpPr>
          <p:nvPr/>
        </p:nvSpPr>
        <p:spPr bwMode="auto">
          <a:xfrm>
            <a:off x="2879934" y="1789112"/>
            <a:ext cx="5638800" cy="4460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9" name="Line 22">
            <a:extLst>
              <a:ext uri="{FF2B5EF4-FFF2-40B4-BE49-F238E27FC236}">
                <a16:creationId xmlns:a16="http://schemas.microsoft.com/office/drawing/2014/main" id="{E517253E-A702-9F4B-B692-C2D297AE8C56}"/>
              </a:ext>
            </a:extLst>
          </p:cNvPr>
          <p:cNvSpPr>
            <a:spLocks noChangeShapeType="1"/>
          </p:cNvSpPr>
          <p:nvPr/>
        </p:nvSpPr>
        <p:spPr bwMode="auto">
          <a:xfrm>
            <a:off x="41880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23">
            <a:extLst>
              <a:ext uri="{FF2B5EF4-FFF2-40B4-BE49-F238E27FC236}">
                <a16:creationId xmlns:a16="http://schemas.microsoft.com/office/drawing/2014/main" id="{9A3ED2FB-B252-C14F-B645-419D36E7F292}"/>
              </a:ext>
            </a:extLst>
          </p:cNvPr>
          <p:cNvSpPr>
            <a:spLocks noChangeShapeType="1"/>
          </p:cNvSpPr>
          <p:nvPr/>
        </p:nvSpPr>
        <p:spPr bwMode="auto">
          <a:xfrm>
            <a:off x="46325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24">
            <a:extLst>
              <a:ext uri="{FF2B5EF4-FFF2-40B4-BE49-F238E27FC236}">
                <a16:creationId xmlns:a16="http://schemas.microsoft.com/office/drawing/2014/main" id="{B2B62443-11E1-2B43-9DCA-4AE37C7E4636}"/>
              </a:ext>
            </a:extLst>
          </p:cNvPr>
          <p:cNvSpPr>
            <a:spLocks noChangeShapeType="1"/>
          </p:cNvSpPr>
          <p:nvPr/>
        </p:nvSpPr>
        <p:spPr bwMode="auto">
          <a:xfrm>
            <a:off x="59406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25">
            <a:extLst>
              <a:ext uri="{FF2B5EF4-FFF2-40B4-BE49-F238E27FC236}">
                <a16:creationId xmlns:a16="http://schemas.microsoft.com/office/drawing/2014/main" id="{04CD6AC7-3A8A-D448-ACDB-A1CAAAE45847}"/>
              </a:ext>
            </a:extLst>
          </p:cNvPr>
          <p:cNvSpPr>
            <a:spLocks noChangeShapeType="1"/>
          </p:cNvSpPr>
          <p:nvPr/>
        </p:nvSpPr>
        <p:spPr bwMode="auto">
          <a:xfrm>
            <a:off x="6366084" y="178593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26">
            <a:extLst>
              <a:ext uri="{FF2B5EF4-FFF2-40B4-BE49-F238E27FC236}">
                <a16:creationId xmlns:a16="http://schemas.microsoft.com/office/drawing/2014/main" id="{116D6361-9C6F-384A-940A-DBEE668B1738}"/>
              </a:ext>
            </a:extLst>
          </p:cNvPr>
          <p:cNvSpPr>
            <a:spLocks noChangeShapeType="1"/>
          </p:cNvSpPr>
          <p:nvPr/>
        </p:nvSpPr>
        <p:spPr bwMode="auto">
          <a:xfrm>
            <a:off x="76678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27">
            <a:extLst>
              <a:ext uri="{FF2B5EF4-FFF2-40B4-BE49-F238E27FC236}">
                <a16:creationId xmlns:a16="http://schemas.microsoft.com/office/drawing/2014/main" id="{66F44111-14E6-9047-91A5-35A207202184}"/>
              </a:ext>
            </a:extLst>
          </p:cNvPr>
          <p:cNvSpPr>
            <a:spLocks noChangeShapeType="1"/>
          </p:cNvSpPr>
          <p:nvPr/>
        </p:nvSpPr>
        <p:spPr bwMode="auto">
          <a:xfrm>
            <a:off x="810598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Box 28">
            <a:extLst>
              <a:ext uri="{FF2B5EF4-FFF2-40B4-BE49-F238E27FC236}">
                <a16:creationId xmlns:a16="http://schemas.microsoft.com/office/drawing/2014/main" id="{101CD148-0CB6-B64C-B622-686BDB7E0577}"/>
              </a:ext>
            </a:extLst>
          </p:cNvPr>
          <p:cNvSpPr txBox="1">
            <a:spLocks noChangeArrowheads="1"/>
          </p:cNvSpPr>
          <p:nvPr/>
        </p:nvSpPr>
        <p:spPr bwMode="auto">
          <a:xfrm>
            <a:off x="3003759" y="181610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method</a:t>
            </a:r>
          </a:p>
        </p:txBody>
      </p:sp>
      <p:sp>
        <p:nvSpPr>
          <p:cNvPr id="36" name="Text Box 29">
            <a:extLst>
              <a:ext uri="{FF2B5EF4-FFF2-40B4-BE49-F238E27FC236}">
                <a16:creationId xmlns:a16="http://schemas.microsoft.com/office/drawing/2014/main" id="{803519B0-4DBB-0446-BBAE-FAAA993CE334}"/>
              </a:ext>
            </a:extLst>
          </p:cNvPr>
          <p:cNvSpPr txBox="1">
            <a:spLocks noChangeArrowheads="1"/>
          </p:cNvSpPr>
          <p:nvPr/>
        </p:nvSpPr>
        <p:spPr bwMode="auto">
          <a:xfrm>
            <a:off x="4165809" y="1797050"/>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sp</a:t>
            </a:r>
          </a:p>
        </p:txBody>
      </p:sp>
      <p:sp>
        <p:nvSpPr>
          <p:cNvPr id="37" name="Text Box 30">
            <a:extLst>
              <a:ext uri="{FF2B5EF4-FFF2-40B4-BE49-F238E27FC236}">
                <a16:creationId xmlns:a16="http://schemas.microsoft.com/office/drawing/2014/main" id="{2AE14B96-40BF-C44D-B226-47487039EDC0}"/>
              </a:ext>
            </a:extLst>
          </p:cNvPr>
          <p:cNvSpPr txBox="1">
            <a:spLocks noChangeArrowheads="1"/>
          </p:cNvSpPr>
          <p:nvPr/>
        </p:nvSpPr>
        <p:spPr bwMode="auto">
          <a:xfrm>
            <a:off x="5931109" y="1803400"/>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sp</a:t>
            </a:r>
          </a:p>
        </p:txBody>
      </p:sp>
      <p:sp>
        <p:nvSpPr>
          <p:cNvPr id="38" name="Text Box 31">
            <a:extLst>
              <a:ext uri="{FF2B5EF4-FFF2-40B4-BE49-F238E27FC236}">
                <a16:creationId xmlns:a16="http://schemas.microsoft.com/office/drawing/2014/main" id="{499F11E0-2AAF-FC46-939A-844BDA8F36F0}"/>
              </a:ext>
            </a:extLst>
          </p:cNvPr>
          <p:cNvSpPr txBox="1">
            <a:spLocks noChangeArrowheads="1"/>
          </p:cNvSpPr>
          <p:nvPr/>
        </p:nvSpPr>
        <p:spPr bwMode="auto">
          <a:xfrm>
            <a:off x="7683709" y="1809750"/>
            <a:ext cx="40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39" name="Text Box 32">
            <a:extLst>
              <a:ext uri="{FF2B5EF4-FFF2-40B4-BE49-F238E27FC236}">
                <a16:creationId xmlns:a16="http://schemas.microsoft.com/office/drawing/2014/main" id="{74D4C75B-57F6-FC40-A95F-1EA89717E27F}"/>
              </a:ext>
            </a:extLst>
          </p:cNvPr>
          <p:cNvSpPr txBox="1">
            <a:spLocks noChangeArrowheads="1"/>
          </p:cNvSpPr>
          <p:nvPr/>
        </p:nvSpPr>
        <p:spPr bwMode="auto">
          <a:xfrm>
            <a:off x="8153609" y="182086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40" name="Text Box 33">
            <a:extLst>
              <a:ext uri="{FF2B5EF4-FFF2-40B4-BE49-F238E27FC236}">
                <a16:creationId xmlns:a16="http://schemas.microsoft.com/office/drawing/2014/main" id="{D3CF33E6-800C-C34A-9A2F-34E6C60D755D}"/>
              </a:ext>
            </a:extLst>
          </p:cNvPr>
          <p:cNvSpPr txBox="1">
            <a:spLocks noChangeArrowheads="1"/>
          </p:cNvSpPr>
          <p:nvPr/>
        </p:nvSpPr>
        <p:spPr bwMode="auto">
          <a:xfrm>
            <a:off x="6521659" y="1803400"/>
            <a:ext cx="1003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version</a:t>
            </a:r>
          </a:p>
        </p:txBody>
      </p:sp>
      <p:sp>
        <p:nvSpPr>
          <p:cNvPr id="41" name="Text Box 34">
            <a:extLst>
              <a:ext uri="{FF2B5EF4-FFF2-40B4-BE49-F238E27FC236}">
                <a16:creationId xmlns:a16="http://schemas.microsoft.com/office/drawing/2014/main" id="{064EF9BF-C55B-3041-B970-830A38934793}"/>
              </a:ext>
            </a:extLst>
          </p:cNvPr>
          <p:cNvSpPr txBox="1">
            <a:spLocks noChangeArrowheads="1"/>
          </p:cNvSpPr>
          <p:nvPr/>
        </p:nvSpPr>
        <p:spPr bwMode="auto">
          <a:xfrm>
            <a:off x="4896059" y="1816100"/>
            <a:ext cx="69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URL</a:t>
            </a:r>
          </a:p>
        </p:txBody>
      </p:sp>
      <p:grpSp>
        <p:nvGrpSpPr>
          <p:cNvPr id="42" name="Group 45">
            <a:extLst>
              <a:ext uri="{FF2B5EF4-FFF2-40B4-BE49-F238E27FC236}">
                <a16:creationId xmlns:a16="http://schemas.microsoft.com/office/drawing/2014/main" id="{BF6F8085-A891-0844-94E6-578F3AFB50F3}"/>
              </a:ext>
            </a:extLst>
          </p:cNvPr>
          <p:cNvGrpSpPr>
            <a:grpSpLocks/>
          </p:cNvGrpSpPr>
          <p:nvPr/>
        </p:nvGrpSpPr>
        <p:grpSpPr bwMode="auto">
          <a:xfrm>
            <a:off x="2879934" y="2233612"/>
            <a:ext cx="4565650" cy="446088"/>
            <a:chOff x="192" y="1894"/>
            <a:chExt cx="2876" cy="281"/>
          </a:xfrm>
        </p:grpSpPr>
        <p:sp>
          <p:nvSpPr>
            <p:cNvPr id="43" name="Rectangle 35">
              <a:extLst>
                <a:ext uri="{FF2B5EF4-FFF2-40B4-BE49-F238E27FC236}">
                  <a16:creationId xmlns:a16="http://schemas.microsoft.com/office/drawing/2014/main" id="{37CAD855-2626-9B4A-87B5-BBFB2178C732}"/>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4" name="Line 36">
              <a:extLst>
                <a:ext uri="{FF2B5EF4-FFF2-40B4-BE49-F238E27FC236}">
                  <a16:creationId xmlns:a16="http://schemas.microsoft.com/office/drawing/2014/main" id="{3882514C-0ADC-584D-AAA4-E4882A2DEA38}"/>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Line 37">
              <a:extLst>
                <a:ext uri="{FF2B5EF4-FFF2-40B4-BE49-F238E27FC236}">
                  <a16:creationId xmlns:a16="http://schemas.microsoft.com/office/drawing/2014/main" id="{688D6AB7-0894-2D4A-9EE3-CF8BFFA30627}"/>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Line 39">
              <a:extLst>
                <a:ext uri="{FF2B5EF4-FFF2-40B4-BE49-F238E27FC236}">
                  <a16:creationId xmlns:a16="http://schemas.microsoft.com/office/drawing/2014/main" id="{8B2EC183-EB51-C64D-B126-461EEABB1EBF}"/>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Line 40">
              <a:extLst>
                <a:ext uri="{FF2B5EF4-FFF2-40B4-BE49-F238E27FC236}">
                  <a16:creationId xmlns:a16="http://schemas.microsoft.com/office/drawing/2014/main" id="{4DE50D57-00F5-134E-8F40-FDF96483157C}"/>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Text Box 41">
              <a:extLst>
                <a:ext uri="{FF2B5EF4-FFF2-40B4-BE49-F238E27FC236}">
                  <a16:creationId xmlns:a16="http://schemas.microsoft.com/office/drawing/2014/main" id="{54D07A27-F429-7046-9310-3A09B05FC60A}"/>
                </a:ext>
              </a:extLst>
            </p:cNvPr>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49" name="Text Box 42">
              <a:extLst>
                <a:ext uri="{FF2B5EF4-FFF2-40B4-BE49-F238E27FC236}">
                  <a16:creationId xmlns:a16="http://schemas.microsoft.com/office/drawing/2014/main" id="{C2EDB89B-2549-D34E-89E0-D083A1B07D60}"/>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50" name="Text Box 43">
              <a:extLst>
                <a:ext uri="{FF2B5EF4-FFF2-40B4-BE49-F238E27FC236}">
                  <a16:creationId xmlns:a16="http://schemas.microsoft.com/office/drawing/2014/main" id="{C7C20190-6015-D24C-8172-D12AE7AC2A4E}"/>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value</a:t>
              </a:r>
            </a:p>
          </p:txBody>
        </p:sp>
        <p:sp>
          <p:nvSpPr>
            <p:cNvPr id="51" name="Text Box 44">
              <a:extLst>
                <a:ext uri="{FF2B5EF4-FFF2-40B4-BE49-F238E27FC236}">
                  <a16:creationId xmlns:a16="http://schemas.microsoft.com/office/drawing/2014/main" id="{9D74CC94-6309-9D4E-AC17-7834303D292A}"/>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header field name</a:t>
              </a:r>
            </a:p>
          </p:txBody>
        </p:sp>
      </p:grpSp>
      <p:grpSp>
        <p:nvGrpSpPr>
          <p:cNvPr id="52" name="Group 46">
            <a:extLst>
              <a:ext uri="{FF2B5EF4-FFF2-40B4-BE49-F238E27FC236}">
                <a16:creationId xmlns:a16="http://schemas.microsoft.com/office/drawing/2014/main" id="{F763EEE1-8E7B-574B-9B12-C02141AD6CEE}"/>
              </a:ext>
            </a:extLst>
          </p:cNvPr>
          <p:cNvGrpSpPr>
            <a:grpSpLocks/>
          </p:cNvGrpSpPr>
          <p:nvPr/>
        </p:nvGrpSpPr>
        <p:grpSpPr bwMode="auto">
          <a:xfrm>
            <a:off x="2876759" y="3709987"/>
            <a:ext cx="4565650" cy="446088"/>
            <a:chOff x="192" y="1894"/>
            <a:chExt cx="2876" cy="281"/>
          </a:xfrm>
        </p:grpSpPr>
        <p:sp>
          <p:nvSpPr>
            <p:cNvPr id="53" name="Rectangle 47">
              <a:extLst>
                <a:ext uri="{FF2B5EF4-FFF2-40B4-BE49-F238E27FC236}">
                  <a16:creationId xmlns:a16="http://schemas.microsoft.com/office/drawing/2014/main" id="{03037660-A975-AC41-9666-AFCCB3A0B935}"/>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4" name="Line 48">
              <a:extLst>
                <a:ext uri="{FF2B5EF4-FFF2-40B4-BE49-F238E27FC236}">
                  <a16:creationId xmlns:a16="http://schemas.microsoft.com/office/drawing/2014/main" id="{7DAB01D5-4A4C-0848-8E97-EACA6A36C3AD}"/>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Line 49">
              <a:extLst>
                <a:ext uri="{FF2B5EF4-FFF2-40B4-BE49-F238E27FC236}">
                  <a16:creationId xmlns:a16="http://schemas.microsoft.com/office/drawing/2014/main" id="{12F13F26-AF12-FB44-9B51-D0B6944C6D9C}"/>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Line 50">
              <a:extLst>
                <a:ext uri="{FF2B5EF4-FFF2-40B4-BE49-F238E27FC236}">
                  <a16:creationId xmlns:a16="http://schemas.microsoft.com/office/drawing/2014/main" id="{781CA89B-E86B-F843-A1BF-431E5679227B}"/>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Line 51">
              <a:extLst>
                <a:ext uri="{FF2B5EF4-FFF2-40B4-BE49-F238E27FC236}">
                  <a16:creationId xmlns:a16="http://schemas.microsoft.com/office/drawing/2014/main" id="{74911CA3-EBEB-B142-B4CE-F45E577120E5}"/>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Text Box 52">
              <a:extLst>
                <a:ext uri="{FF2B5EF4-FFF2-40B4-BE49-F238E27FC236}">
                  <a16:creationId xmlns:a16="http://schemas.microsoft.com/office/drawing/2014/main" id="{D0CB791B-5400-C244-A515-F158CF9A23BC}"/>
                </a:ext>
              </a:extLst>
            </p:cNvPr>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59" name="Text Box 53">
              <a:extLst>
                <a:ext uri="{FF2B5EF4-FFF2-40B4-BE49-F238E27FC236}">
                  <a16:creationId xmlns:a16="http://schemas.microsoft.com/office/drawing/2014/main" id="{E5D6E821-F80C-7046-BF97-7FA229C97D7C}"/>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60" name="Text Box 54">
              <a:extLst>
                <a:ext uri="{FF2B5EF4-FFF2-40B4-BE49-F238E27FC236}">
                  <a16:creationId xmlns:a16="http://schemas.microsoft.com/office/drawing/2014/main" id="{5F6B0327-AD11-4545-B4F6-735084B855B5}"/>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value</a:t>
              </a:r>
            </a:p>
          </p:txBody>
        </p:sp>
        <p:sp>
          <p:nvSpPr>
            <p:cNvPr id="61" name="Text Box 55">
              <a:extLst>
                <a:ext uri="{FF2B5EF4-FFF2-40B4-BE49-F238E27FC236}">
                  <a16:creationId xmlns:a16="http://schemas.microsoft.com/office/drawing/2014/main" id="{95580CF6-5A42-2640-82F1-B4775A0714B8}"/>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header field name</a:t>
              </a:r>
            </a:p>
          </p:txBody>
        </p:sp>
      </p:grpSp>
      <p:sp>
        <p:nvSpPr>
          <p:cNvPr id="62" name="Line 56">
            <a:extLst>
              <a:ext uri="{FF2B5EF4-FFF2-40B4-BE49-F238E27FC236}">
                <a16:creationId xmlns:a16="http://schemas.microsoft.com/office/drawing/2014/main" id="{923CEA11-D6DF-1C46-A3A4-FD9F81E7CBE9}"/>
              </a:ext>
            </a:extLst>
          </p:cNvPr>
          <p:cNvSpPr>
            <a:spLocks noChangeShapeType="1"/>
          </p:cNvSpPr>
          <p:nvPr/>
        </p:nvSpPr>
        <p:spPr bwMode="auto">
          <a:xfrm>
            <a:off x="2879934" y="2681287"/>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3" name="Group 61">
            <a:extLst>
              <a:ext uri="{FF2B5EF4-FFF2-40B4-BE49-F238E27FC236}">
                <a16:creationId xmlns:a16="http://schemas.microsoft.com/office/drawing/2014/main" id="{331FDA17-3586-0A4D-9D97-B7C360855EC7}"/>
              </a:ext>
            </a:extLst>
          </p:cNvPr>
          <p:cNvGrpSpPr>
            <a:grpSpLocks/>
          </p:cNvGrpSpPr>
          <p:nvPr/>
        </p:nvGrpSpPr>
        <p:grpSpPr bwMode="auto">
          <a:xfrm>
            <a:off x="2711659" y="2905125"/>
            <a:ext cx="331788" cy="461962"/>
            <a:chOff x="462" y="1727"/>
            <a:chExt cx="209" cy="291"/>
          </a:xfrm>
        </p:grpSpPr>
        <p:sp>
          <p:nvSpPr>
            <p:cNvPr id="64" name="Rectangle 59">
              <a:extLst>
                <a:ext uri="{FF2B5EF4-FFF2-40B4-BE49-F238E27FC236}">
                  <a16:creationId xmlns:a16="http://schemas.microsoft.com/office/drawing/2014/main" id="{C1850415-E4E6-744B-A59A-4CBBE0004E2D}"/>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5" name="Text Box 57">
              <a:extLst>
                <a:ext uri="{FF2B5EF4-FFF2-40B4-BE49-F238E27FC236}">
                  <a16:creationId xmlns:a16="http://schemas.microsoft.com/office/drawing/2014/main" id="{26A802CD-661F-6548-9B20-03447D673761}"/>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66" name="Text Box 58">
              <a:extLst>
                <a:ext uri="{FF2B5EF4-FFF2-40B4-BE49-F238E27FC236}">
                  <a16:creationId xmlns:a16="http://schemas.microsoft.com/office/drawing/2014/main" id="{5857CADE-C5FA-4D45-86A4-A527BB0999C5}"/>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67" name="Line 62">
            <a:extLst>
              <a:ext uri="{FF2B5EF4-FFF2-40B4-BE49-F238E27FC236}">
                <a16:creationId xmlns:a16="http://schemas.microsoft.com/office/drawing/2014/main" id="{4AD99966-51D9-144F-843E-CA57BB5A97E5}"/>
              </a:ext>
            </a:extLst>
          </p:cNvPr>
          <p:cNvSpPr>
            <a:spLocks noChangeShapeType="1"/>
          </p:cNvSpPr>
          <p:nvPr/>
        </p:nvSpPr>
        <p:spPr bwMode="auto">
          <a:xfrm>
            <a:off x="7443997" y="2668587"/>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8" name="Group 63">
            <a:extLst>
              <a:ext uri="{FF2B5EF4-FFF2-40B4-BE49-F238E27FC236}">
                <a16:creationId xmlns:a16="http://schemas.microsoft.com/office/drawing/2014/main" id="{21BE7B05-C0E3-2847-AA19-1D559561D8E0}"/>
              </a:ext>
            </a:extLst>
          </p:cNvPr>
          <p:cNvGrpSpPr>
            <a:grpSpLocks/>
          </p:cNvGrpSpPr>
          <p:nvPr/>
        </p:nvGrpSpPr>
        <p:grpSpPr bwMode="auto">
          <a:xfrm>
            <a:off x="7275722" y="2892425"/>
            <a:ext cx="331787" cy="461962"/>
            <a:chOff x="462" y="1727"/>
            <a:chExt cx="209" cy="291"/>
          </a:xfrm>
        </p:grpSpPr>
        <p:sp>
          <p:nvSpPr>
            <p:cNvPr id="69" name="Rectangle 64">
              <a:extLst>
                <a:ext uri="{FF2B5EF4-FFF2-40B4-BE49-F238E27FC236}">
                  <a16:creationId xmlns:a16="http://schemas.microsoft.com/office/drawing/2014/main" id="{1068B7F8-AE57-0A4E-92E6-32182A78CA31}"/>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 name="Text Box 65">
              <a:extLst>
                <a:ext uri="{FF2B5EF4-FFF2-40B4-BE49-F238E27FC236}">
                  <a16:creationId xmlns:a16="http://schemas.microsoft.com/office/drawing/2014/main" id="{304BAA75-EDF9-3049-8146-D4E3B77D4E55}"/>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71" name="Text Box 66">
              <a:extLst>
                <a:ext uri="{FF2B5EF4-FFF2-40B4-BE49-F238E27FC236}">
                  <a16:creationId xmlns:a16="http://schemas.microsoft.com/office/drawing/2014/main" id="{7B98EC85-B737-7A4A-B367-0CDBC6B02392}"/>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72" name="Group 77">
            <a:extLst>
              <a:ext uri="{FF2B5EF4-FFF2-40B4-BE49-F238E27FC236}">
                <a16:creationId xmlns:a16="http://schemas.microsoft.com/office/drawing/2014/main" id="{3F072947-4F12-CC4D-A114-F6AA680D477F}"/>
              </a:ext>
            </a:extLst>
          </p:cNvPr>
          <p:cNvGrpSpPr>
            <a:grpSpLocks/>
          </p:cNvGrpSpPr>
          <p:nvPr/>
        </p:nvGrpSpPr>
        <p:grpSpPr bwMode="auto">
          <a:xfrm>
            <a:off x="2875172" y="4156075"/>
            <a:ext cx="963612" cy="446087"/>
            <a:chOff x="3105" y="2650"/>
            <a:chExt cx="607" cy="281"/>
          </a:xfrm>
        </p:grpSpPr>
        <p:sp>
          <p:nvSpPr>
            <p:cNvPr id="73" name="Rectangle 68">
              <a:extLst>
                <a:ext uri="{FF2B5EF4-FFF2-40B4-BE49-F238E27FC236}">
                  <a16:creationId xmlns:a16="http://schemas.microsoft.com/office/drawing/2014/main" id="{B30322FD-E3EE-8748-B949-5646BF3FDFC8}"/>
                </a:ext>
              </a:extLst>
            </p:cNvPr>
            <p:cNvSpPr>
              <a:spLocks noChangeArrowheads="1"/>
            </p:cNvSpPr>
            <p:nvPr/>
          </p:nvSpPr>
          <p:spPr bwMode="auto">
            <a:xfrm>
              <a:off x="3105" y="2650"/>
              <a:ext cx="607"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 name="Line 72">
              <a:extLst>
                <a:ext uri="{FF2B5EF4-FFF2-40B4-BE49-F238E27FC236}">
                  <a16:creationId xmlns:a16="http://schemas.microsoft.com/office/drawing/2014/main" id="{48E1F9CF-9FEF-5347-B932-F18E52F7D062}"/>
                </a:ext>
              </a:extLst>
            </p:cNvPr>
            <p:cNvSpPr>
              <a:spLocks noChangeShapeType="1"/>
            </p:cNvSpPr>
            <p:nvPr/>
          </p:nvSpPr>
          <p:spPr bwMode="auto">
            <a:xfrm>
              <a:off x="3406" y="2652"/>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Text Box 73">
              <a:extLst>
                <a:ext uri="{FF2B5EF4-FFF2-40B4-BE49-F238E27FC236}">
                  <a16:creationId xmlns:a16="http://schemas.microsoft.com/office/drawing/2014/main" id="{3F1DCBAA-5080-0B49-ADD4-12FFFAF8A808}"/>
                </a:ext>
              </a:extLst>
            </p:cNvPr>
            <p:cNvSpPr txBox="1">
              <a:spLocks noChangeArrowheads="1"/>
            </p:cNvSpPr>
            <p:nvPr/>
          </p:nvSpPr>
          <p:spPr bwMode="auto">
            <a:xfrm>
              <a:off x="3140" y="2663"/>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76" name="Text Box 74">
              <a:extLst>
                <a:ext uri="{FF2B5EF4-FFF2-40B4-BE49-F238E27FC236}">
                  <a16:creationId xmlns:a16="http://schemas.microsoft.com/office/drawing/2014/main" id="{30F8DE49-8702-8242-B74B-8F1C10B8D2BE}"/>
                </a:ext>
              </a:extLst>
            </p:cNvPr>
            <p:cNvSpPr txBox="1">
              <a:spLocks noChangeArrowheads="1"/>
            </p:cNvSpPr>
            <p:nvPr/>
          </p:nvSpPr>
          <p:spPr bwMode="auto">
            <a:xfrm>
              <a:off x="3436" y="267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grpSp>
      <p:sp>
        <p:nvSpPr>
          <p:cNvPr id="77" name="Rectangle 78">
            <a:extLst>
              <a:ext uri="{FF2B5EF4-FFF2-40B4-BE49-F238E27FC236}">
                <a16:creationId xmlns:a16="http://schemas.microsoft.com/office/drawing/2014/main" id="{6229F0FB-98BB-B944-85C4-25A52FBA6CCF}"/>
              </a:ext>
            </a:extLst>
          </p:cNvPr>
          <p:cNvSpPr>
            <a:spLocks noChangeArrowheads="1"/>
          </p:cNvSpPr>
          <p:nvPr/>
        </p:nvSpPr>
        <p:spPr bwMode="auto">
          <a:xfrm>
            <a:off x="2875172" y="4603750"/>
            <a:ext cx="5170487" cy="11207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8" name="Text Box 80">
            <a:extLst>
              <a:ext uri="{FF2B5EF4-FFF2-40B4-BE49-F238E27FC236}">
                <a16:creationId xmlns:a16="http://schemas.microsoft.com/office/drawing/2014/main" id="{15C2EA86-0F4F-3247-A569-CE038874C470}"/>
              </a:ext>
            </a:extLst>
          </p:cNvPr>
          <p:cNvSpPr txBox="1">
            <a:spLocks noChangeArrowheads="1"/>
          </p:cNvSpPr>
          <p:nvPr/>
        </p:nvSpPr>
        <p:spPr bwMode="auto">
          <a:xfrm>
            <a:off x="4811922" y="4927600"/>
            <a:ext cx="1411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entity body</a:t>
            </a:r>
          </a:p>
        </p:txBody>
      </p:sp>
      <p:grpSp>
        <p:nvGrpSpPr>
          <p:cNvPr id="79" name="Group 81">
            <a:extLst>
              <a:ext uri="{FF2B5EF4-FFF2-40B4-BE49-F238E27FC236}">
                <a16:creationId xmlns:a16="http://schemas.microsoft.com/office/drawing/2014/main" id="{FBD71B37-ADDE-7A46-9420-5D7F558DE36A}"/>
              </a:ext>
            </a:extLst>
          </p:cNvPr>
          <p:cNvGrpSpPr>
            <a:grpSpLocks/>
          </p:cNvGrpSpPr>
          <p:nvPr/>
        </p:nvGrpSpPr>
        <p:grpSpPr bwMode="auto">
          <a:xfrm>
            <a:off x="2711659" y="4941887"/>
            <a:ext cx="331788" cy="461963"/>
            <a:chOff x="462" y="1727"/>
            <a:chExt cx="209" cy="291"/>
          </a:xfrm>
        </p:grpSpPr>
        <p:sp>
          <p:nvSpPr>
            <p:cNvPr id="80" name="Rectangle 82">
              <a:extLst>
                <a:ext uri="{FF2B5EF4-FFF2-40B4-BE49-F238E27FC236}">
                  <a16:creationId xmlns:a16="http://schemas.microsoft.com/office/drawing/2014/main" id="{EB685F5D-49A7-714D-B0CE-A681FE471FBF}"/>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1" name="Text Box 83">
              <a:extLst>
                <a:ext uri="{FF2B5EF4-FFF2-40B4-BE49-F238E27FC236}">
                  <a16:creationId xmlns:a16="http://schemas.microsoft.com/office/drawing/2014/main" id="{F39503FA-5AF7-1343-97ED-74063A1F12A0}"/>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82" name="Text Box 84">
              <a:extLst>
                <a:ext uri="{FF2B5EF4-FFF2-40B4-BE49-F238E27FC236}">
                  <a16:creationId xmlns:a16="http://schemas.microsoft.com/office/drawing/2014/main" id="{65445F71-0392-1545-8E73-EFFA475F7631}"/>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83" name="Group 85">
            <a:extLst>
              <a:ext uri="{FF2B5EF4-FFF2-40B4-BE49-F238E27FC236}">
                <a16:creationId xmlns:a16="http://schemas.microsoft.com/office/drawing/2014/main" id="{948FB213-CBD1-754F-9A31-92B73ABB091D}"/>
              </a:ext>
            </a:extLst>
          </p:cNvPr>
          <p:cNvGrpSpPr>
            <a:grpSpLocks/>
          </p:cNvGrpSpPr>
          <p:nvPr/>
        </p:nvGrpSpPr>
        <p:grpSpPr bwMode="auto">
          <a:xfrm>
            <a:off x="7871034" y="4932362"/>
            <a:ext cx="331788" cy="461963"/>
            <a:chOff x="462" y="1727"/>
            <a:chExt cx="209" cy="291"/>
          </a:xfrm>
        </p:grpSpPr>
        <p:sp>
          <p:nvSpPr>
            <p:cNvPr id="84" name="Rectangle 86">
              <a:extLst>
                <a:ext uri="{FF2B5EF4-FFF2-40B4-BE49-F238E27FC236}">
                  <a16:creationId xmlns:a16="http://schemas.microsoft.com/office/drawing/2014/main" id="{2099BE28-2CBD-FA47-A576-86B1CF474263}"/>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 name="Text Box 87">
              <a:extLst>
                <a:ext uri="{FF2B5EF4-FFF2-40B4-BE49-F238E27FC236}">
                  <a16:creationId xmlns:a16="http://schemas.microsoft.com/office/drawing/2014/main" id="{94AB5515-CA17-A64C-8C42-F0741024357D}"/>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86" name="Text Box 88">
              <a:extLst>
                <a:ext uri="{FF2B5EF4-FFF2-40B4-BE49-F238E27FC236}">
                  <a16:creationId xmlns:a16="http://schemas.microsoft.com/office/drawing/2014/main" id="{157CE15D-905D-5B44-91B2-249371FA4B11}"/>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87" name="Slide Number Placeholder 2">
            <a:extLst>
              <a:ext uri="{FF2B5EF4-FFF2-40B4-BE49-F238E27FC236}">
                <a16:creationId xmlns:a16="http://schemas.microsoft.com/office/drawing/2014/main" id="{09896B4E-767E-074F-8EDA-CDA62F2904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11</a:t>
            </a:fld>
            <a:endParaRPr lang="en-US" dirty="0"/>
          </a:p>
        </p:txBody>
      </p:sp>
    </p:spTree>
    <p:extLst>
      <p:ext uri="{BB962C8B-B14F-4D97-AF65-F5344CB8AC3E}">
        <p14:creationId xmlns:p14="http://schemas.microsoft.com/office/powerpoint/2010/main" val="3719365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Other HTTP request </a:t>
            </a:r>
            <a:r>
              <a:rPr lang="en-US" altLang="en-US" dirty="0">
                <a:ea typeface="ＭＳ Ｐゴシック" panose="020B0600070205080204" pitchFamily="34" charset="-128"/>
              </a:rPr>
              <a:t>m</a:t>
            </a:r>
            <a:r>
              <a:rPr lang="en-US" altLang="en-US" sz="4400" dirty="0">
                <a:ea typeface="ＭＳ Ｐゴシック" panose="020B0600070205080204" pitchFamily="34" charset="-128"/>
              </a:rPr>
              <a:t>essages</a:t>
            </a:r>
            <a:endParaRPr lang="en-US" sz="4400" dirty="0"/>
          </a:p>
        </p:txBody>
      </p:sp>
      <p:sp>
        <p:nvSpPr>
          <p:cNvPr id="87" name="Rectangle 3">
            <a:extLst>
              <a:ext uri="{FF2B5EF4-FFF2-40B4-BE49-F238E27FC236}">
                <a16:creationId xmlns:a16="http://schemas.microsoft.com/office/drawing/2014/main" id="{25316CA5-99B5-7F45-AFB7-B3A2CBFABDDC}"/>
              </a:ext>
            </a:extLst>
          </p:cNvPr>
          <p:cNvSpPr txBox="1">
            <a:spLocks noChangeArrowheads="1"/>
          </p:cNvSpPr>
          <p:nvPr/>
        </p:nvSpPr>
        <p:spPr>
          <a:xfrm>
            <a:off x="685573" y="1727394"/>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POST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web page often includes form input</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user input sent from client to server in entity body of HTTP POST request message</a:t>
            </a:r>
          </a:p>
        </p:txBody>
      </p:sp>
      <p:sp>
        <p:nvSpPr>
          <p:cNvPr id="88" name="Rectangle 3">
            <a:extLst>
              <a:ext uri="{FF2B5EF4-FFF2-40B4-BE49-F238E27FC236}">
                <a16:creationId xmlns:a16="http://schemas.microsoft.com/office/drawing/2014/main" id="{EC7D421B-4EDF-C343-AB2D-4624467F5415}"/>
              </a:ext>
            </a:extLst>
          </p:cNvPr>
          <p:cNvSpPr txBox="1">
            <a:spLocks noChangeArrowheads="1"/>
          </p:cNvSpPr>
          <p:nvPr/>
        </p:nvSpPr>
        <p:spPr>
          <a:xfrm>
            <a:off x="685573" y="4466964"/>
            <a:ext cx="5541055"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GET method </a:t>
            </a:r>
            <a:r>
              <a:rPr kumimoji="0" lang="en-US" sz="2400" b="0" i="0" u="none" strike="noStrike" kern="1200" cap="none" spc="0" normalizeH="0" baseline="0" noProof="0" dirty="0">
                <a:ln>
                  <a:noFill/>
                </a:ln>
                <a:solidFill>
                  <a:prstClr val="black"/>
                </a:solidFill>
                <a:effectLst/>
                <a:uLnTx/>
                <a:uFillTx/>
                <a:latin typeface="Calibri"/>
                <a:ea typeface="+mn-ea"/>
                <a:cs typeface="+mn-cs"/>
              </a:rPr>
              <a:t>(for sending data to server):</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include user data in URL field of HTTP GET request message (following a ‘?’):</a:t>
            </a:r>
          </a:p>
        </p:txBody>
      </p:sp>
      <p:sp>
        <p:nvSpPr>
          <p:cNvPr id="89" name="Text Box 5">
            <a:extLst>
              <a:ext uri="{FF2B5EF4-FFF2-40B4-BE49-F238E27FC236}">
                <a16:creationId xmlns:a16="http://schemas.microsoft.com/office/drawing/2014/main" id="{B785588B-2DEA-474F-89CA-2613413F7528}"/>
              </a:ext>
            </a:extLst>
          </p:cNvPr>
          <p:cNvSpPr txBox="1">
            <a:spLocks noChangeArrowheads="1"/>
          </p:cNvSpPr>
          <p:nvPr/>
        </p:nvSpPr>
        <p:spPr bwMode="auto">
          <a:xfrm>
            <a:off x="798692" y="5806133"/>
            <a:ext cx="6280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www.somesite.com</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animalsearch?monkeys&amp;banana</a:t>
            </a:r>
            <a:endPar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sp>
        <p:nvSpPr>
          <p:cNvPr id="90" name="Rectangle 3">
            <a:extLst>
              <a:ext uri="{FF2B5EF4-FFF2-40B4-BE49-F238E27FC236}">
                <a16:creationId xmlns:a16="http://schemas.microsoft.com/office/drawing/2014/main" id="{F9FB5262-4D63-A149-A391-3CDD424427AC}"/>
              </a:ext>
            </a:extLst>
          </p:cNvPr>
          <p:cNvSpPr txBox="1">
            <a:spLocks noChangeArrowheads="1"/>
          </p:cNvSpPr>
          <p:nvPr/>
        </p:nvSpPr>
        <p:spPr>
          <a:xfrm>
            <a:off x="6991758" y="1752600"/>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HEAD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requests headers (only) that would be returned</a:t>
            </a:r>
            <a:r>
              <a:rPr kumimoji="0" lang="en-US" sz="2400" b="0" i="1" u="none" strike="noStrike" kern="1200" cap="none" spc="0" normalizeH="0" baseline="0" noProof="0" dirty="0">
                <a:ln>
                  <a:noFill/>
                </a:ln>
                <a:solidFill>
                  <a:prstClr val="black"/>
                </a:solidFill>
                <a:effectLst/>
                <a:uLnTx/>
                <a:uFillTx/>
                <a:latin typeface="Calibri"/>
                <a:ea typeface="+mn-ea"/>
                <a:cs typeface="+mn-cs"/>
              </a:rPr>
              <a:t> if </a:t>
            </a:r>
            <a:r>
              <a:rPr kumimoji="0" lang="en-US" sz="2400" b="0" i="0" u="none" strike="noStrike" kern="1200" cap="none" spc="0" normalizeH="0" baseline="0" noProof="0" dirty="0">
                <a:ln>
                  <a:noFill/>
                </a:ln>
                <a:solidFill>
                  <a:prstClr val="black"/>
                </a:solidFill>
                <a:effectLst/>
                <a:uLnTx/>
                <a:uFillTx/>
                <a:latin typeface="Calibri"/>
                <a:ea typeface="+mn-ea"/>
                <a:cs typeface="+mn-cs"/>
              </a:rPr>
              <a:t>specified URL were requested  with an HTTP GET method. </a:t>
            </a:r>
          </a:p>
        </p:txBody>
      </p:sp>
      <p:sp>
        <p:nvSpPr>
          <p:cNvPr id="91" name="Rectangle 3">
            <a:extLst>
              <a:ext uri="{FF2B5EF4-FFF2-40B4-BE49-F238E27FC236}">
                <a16:creationId xmlns:a16="http://schemas.microsoft.com/office/drawing/2014/main" id="{2D3C6453-B336-C04B-8A91-4E7D3B632FEB}"/>
              </a:ext>
            </a:extLst>
          </p:cNvPr>
          <p:cNvSpPr txBox="1">
            <a:spLocks noChangeArrowheads="1"/>
          </p:cNvSpPr>
          <p:nvPr/>
        </p:nvSpPr>
        <p:spPr>
          <a:xfrm>
            <a:off x="6993371" y="3839527"/>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PUT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uploads new file (object) to server</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completely replaces file that exists at specified URL with content in entity body of POST HTTP request message</a:t>
            </a:r>
          </a:p>
        </p:txBody>
      </p:sp>
      <p:sp>
        <p:nvSpPr>
          <p:cNvPr id="8" name="Slide Number Placeholder 2">
            <a:extLst>
              <a:ext uri="{FF2B5EF4-FFF2-40B4-BE49-F238E27FC236}">
                <a16:creationId xmlns:a16="http://schemas.microsoft.com/office/drawing/2014/main" id="{40C538BA-1C71-0F4D-B753-A7D597D981F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12</a:t>
            </a:fld>
            <a:endParaRPr lang="en-US" dirty="0"/>
          </a:p>
        </p:txBody>
      </p:sp>
    </p:spTree>
    <p:extLst>
      <p:ext uri="{BB962C8B-B14F-4D97-AF65-F5344CB8AC3E}">
        <p14:creationId xmlns:p14="http://schemas.microsoft.com/office/powerpoint/2010/main" val="369124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dissolve">
                                      <p:cBhvr>
                                        <p:cTn id="1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HTTP response </a:t>
            </a:r>
            <a:r>
              <a:rPr lang="en-US" altLang="en-US" dirty="0">
                <a:ea typeface="ＭＳ Ｐゴシック" panose="020B0600070205080204" pitchFamily="34" charset="-128"/>
              </a:rPr>
              <a:t>m</a:t>
            </a:r>
            <a:r>
              <a:rPr lang="en-US" altLang="en-US" sz="4400" dirty="0">
                <a:ea typeface="ＭＳ Ｐゴシック" panose="020B0600070205080204" pitchFamily="34" charset="-128"/>
              </a:rPr>
              <a:t>essage</a:t>
            </a:r>
            <a:endParaRPr lang="en-US" sz="4400" dirty="0"/>
          </a:p>
        </p:txBody>
      </p:sp>
      <p:sp>
        <p:nvSpPr>
          <p:cNvPr id="87" name="Text Box 5">
            <a:extLst>
              <a:ext uri="{FF2B5EF4-FFF2-40B4-BE49-F238E27FC236}">
                <a16:creationId xmlns:a16="http://schemas.microsoft.com/office/drawing/2014/main" id="{A994AECC-DC16-7847-B8EE-F2F612ABB287}"/>
              </a:ext>
            </a:extLst>
          </p:cNvPr>
          <p:cNvSpPr txBox="1">
            <a:spLocks noChangeArrowheads="1"/>
          </p:cNvSpPr>
          <p:nvPr/>
        </p:nvSpPr>
        <p:spPr bwMode="auto">
          <a:xfrm>
            <a:off x="889630" y="1555730"/>
            <a:ext cx="4056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status line (protocol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status code status phrase)</a:t>
            </a:r>
            <a:endParaRPr kumimoji="0" lang="en-US" altLang="en-US" sz="28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endParaRPr>
          </a:p>
        </p:txBody>
      </p:sp>
      <p:sp>
        <p:nvSpPr>
          <p:cNvPr id="90" name="Text Box 8">
            <a:extLst>
              <a:ext uri="{FF2B5EF4-FFF2-40B4-BE49-F238E27FC236}">
                <a16:creationId xmlns:a16="http://schemas.microsoft.com/office/drawing/2014/main" id="{9695B2A1-768B-CE41-87A1-8D564F953877}"/>
              </a:ext>
            </a:extLst>
          </p:cNvPr>
          <p:cNvSpPr txBox="1">
            <a:spLocks noChangeArrowheads="1"/>
          </p:cNvSpPr>
          <p:nvPr/>
        </p:nvSpPr>
        <p:spPr bwMode="auto">
          <a:xfrm>
            <a:off x="3979618" y="2984961"/>
            <a:ext cx="1071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header</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 lines</a:t>
            </a:r>
            <a:endParaRPr kumimoji="0" lang="en-US" altLang="en-US" sz="28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endParaRPr>
          </a:p>
        </p:txBody>
      </p:sp>
      <p:sp>
        <p:nvSpPr>
          <p:cNvPr id="92" name="Text Box 10">
            <a:extLst>
              <a:ext uri="{FF2B5EF4-FFF2-40B4-BE49-F238E27FC236}">
                <a16:creationId xmlns:a16="http://schemas.microsoft.com/office/drawing/2014/main" id="{71D3CD43-9088-2144-992C-3A77F783A6D7}"/>
              </a:ext>
            </a:extLst>
          </p:cNvPr>
          <p:cNvSpPr txBox="1">
            <a:spLocks noChangeArrowheads="1"/>
          </p:cNvSpPr>
          <p:nvPr/>
        </p:nvSpPr>
        <p:spPr bwMode="auto">
          <a:xfrm>
            <a:off x="828397" y="4607159"/>
            <a:ext cx="3602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data, e.g.,  requested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HTML file</a:t>
            </a:r>
            <a:endParaRPr kumimoji="0" lang="en-US" altLang="en-US" sz="28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endParaRPr>
          </a:p>
        </p:txBody>
      </p:sp>
      <p:sp>
        <p:nvSpPr>
          <p:cNvPr id="93" name="Rectangle 15">
            <a:extLst>
              <a:ext uri="{FF2B5EF4-FFF2-40B4-BE49-F238E27FC236}">
                <a16:creationId xmlns:a16="http://schemas.microsoft.com/office/drawing/2014/main" id="{AE1D96B5-48F4-B842-9424-43BC570F6345}"/>
              </a:ext>
            </a:extLst>
          </p:cNvPr>
          <p:cNvSpPr>
            <a:spLocks noChangeArrowheads="1"/>
          </p:cNvSpPr>
          <p:nvPr/>
        </p:nvSpPr>
        <p:spPr bwMode="auto">
          <a:xfrm>
            <a:off x="5131481" y="1710879"/>
            <a:ext cx="6311900" cy="349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HTTP/1.1 200 OK</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Date: Tue, 08 Sep 2020 00:53:20 GMT</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Server: Apache/2.4.6 (CentOS) OpenSSL/1.0.2k-fips PHP/7.4.9 </a:t>
            </a:r>
            <a:r>
              <a:rPr kumimoji="0" lang="en-US" sz="1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mod_perl</a:t>
            </a: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/2.0.11 Perl/v5.16.3</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Last-Modified: Tue, 01 Mar 2016 18:57:50 GMT</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ETag</a:t>
            </a: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 "a5b-52d015789ee9e"</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Accept-Ranges: bytes</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Content-Length: 2651</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Content-Type: text/html; charset=UTF-8</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it-IT"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data data data data data ... </a:t>
            </a:r>
            <a:endPar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cxnSp>
        <p:nvCxnSpPr>
          <p:cNvPr id="94" name="Straight Arrow Connector 93">
            <a:extLst>
              <a:ext uri="{FF2B5EF4-FFF2-40B4-BE49-F238E27FC236}">
                <a16:creationId xmlns:a16="http://schemas.microsoft.com/office/drawing/2014/main" id="{81248C33-8978-FA4A-B68D-07F7345C9C4D}"/>
              </a:ext>
            </a:extLst>
          </p:cNvPr>
          <p:cNvCxnSpPr>
            <a:cxnSpLocks/>
          </p:cNvCxnSpPr>
          <p:nvPr/>
        </p:nvCxnSpPr>
        <p:spPr>
          <a:xfrm>
            <a:off x="3593872" y="1845820"/>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1C1D39C-E830-C840-962A-5EF5A5C89548}"/>
              </a:ext>
            </a:extLst>
          </p:cNvPr>
          <p:cNvCxnSpPr>
            <a:cxnSpLocks/>
          </p:cNvCxnSpPr>
          <p:nvPr/>
        </p:nvCxnSpPr>
        <p:spPr>
          <a:xfrm>
            <a:off x="3642857" y="4850277"/>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1">
            <a:extLst>
              <a:ext uri="{FF2B5EF4-FFF2-40B4-BE49-F238E27FC236}">
                <a16:creationId xmlns:a16="http://schemas.microsoft.com/office/drawing/2014/main" id="{2551C779-9290-AD4E-91BD-E60A7E927A95}"/>
              </a:ext>
            </a:extLst>
          </p:cNvPr>
          <p:cNvSpPr txBox="1">
            <a:spLocks noChangeArrowheads="1"/>
          </p:cNvSpPr>
          <p:nvPr/>
        </p:nvSpPr>
        <p:spPr bwMode="auto">
          <a:xfrm>
            <a:off x="889630" y="6155251"/>
            <a:ext cx="95213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12" name="Rectangle 11">
            <a:extLst>
              <a:ext uri="{FF2B5EF4-FFF2-40B4-BE49-F238E27FC236}">
                <a16:creationId xmlns:a16="http://schemas.microsoft.com/office/drawing/2014/main" id="{C9A44120-8306-2742-A6C5-833CF39C2053}"/>
              </a:ext>
            </a:extLst>
          </p:cNvPr>
          <p:cNvSpPr/>
          <p:nvPr/>
        </p:nvSpPr>
        <p:spPr>
          <a:xfrm>
            <a:off x="506185" y="4724398"/>
            <a:ext cx="10733315" cy="1894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Left Brace 2">
            <a:extLst>
              <a:ext uri="{FF2B5EF4-FFF2-40B4-BE49-F238E27FC236}">
                <a16:creationId xmlns:a16="http://schemas.microsoft.com/office/drawing/2014/main" id="{7B4A04F6-6325-3B46-B996-B1257F5CC1D8}"/>
              </a:ext>
            </a:extLst>
          </p:cNvPr>
          <p:cNvSpPr/>
          <p:nvPr/>
        </p:nvSpPr>
        <p:spPr>
          <a:xfrm>
            <a:off x="4963885" y="2057400"/>
            <a:ext cx="261258" cy="2694214"/>
          </a:xfrm>
          <a:prstGeom prst="leftBrace">
            <a:avLst/>
          </a:prstGeom>
          <a:ln w="22225">
            <a:solidFill>
              <a:srgbClr val="0000A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73B0BCB5-3B5E-AE49-AE9B-AE6FFB902BA8}"/>
              </a:ext>
            </a:extLst>
          </p:cNvPr>
          <p:cNvSpPr/>
          <p:nvPr/>
        </p:nvSpPr>
        <p:spPr>
          <a:xfrm>
            <a:off x="4359729" y="2041072"/>
            <a:ext cx="7151914" cy="298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DB7232E2-6D04-AD43-8E7F-3073A3A01F08}"/>
              </a:ext>
            </a:extLst>
          </p:cNvPr>
          <p:cNvSpPr/>
          <p:nvPr/>
        </p:nvSpPr>
        <p:spPr>
          <a:xfrm>
            <a:off x="3858986" y="2939143"/>
            <a:ext cx="7151914" cy="1355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Slide Number Placeholder 2">
            <a:extLst>
              <a:ext uri="{FF2B5EF4-FFF2-40B4-BE49-F238E27FC236}">
                <a16:creationId xmlns:a16="http://schemas.microsoft.com/office/drawing/2014/main" id="{1A72BEEE-6164-8340-B1FC-05E6C79CF76A}"/>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13</a:t>
            </a:fld>
            <a:endParaRPr lang="en-US" dirty="0"/>
          </a:p>
        </p:txBody>
      </p:sp>
    </p:spTree>
    <p:extLst>
      <p:ext uri="{BB962C8B-B14F-4D97-AF65-F5344CB8AC3E}">
        <p14:creationId xmlns:p14="http://schemas.microsoft.com/office/powerpoint/2010/main" val="71689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ea typeface="ＭＳ Ｐゴシック" panose="020B0600070205080204" pitchFamily="34" charset="-128"/>
              </a:rPr>
              <a:t>HTTP response </a:t>
            </a:r>
            <a:r>
              <a:rPr lang="en-US" altLang="en-US" dirty="0">
                <a:ea typeface="ＭＳ Ｐゴシック" panose="020B0600070205080204" pitchFamily="34" charset="-128"/>
              </a:rPr>
              <a:t>s</a:t>
            </a:r>
            <a:r>
              <a:rPr lang="en-US" altLang="en-US" sz="4400" dirty="0">
                <a:ea typeface="ＭＳ Ｐゴシック" panose="020B0600070205080204" pitchFamily="34" charset="-128"/>
              </a:rPr>
              <a:t>tatus </a:t>
            </a:r>
            <a:r>
              <a:rPr lang="en-US" altLang="en-US" dirty="0">
                <a:ea typeface="ＭＳ Ｐゴシック" panose="020B0600070205080204" pitchFamily="34" charset="-128"/>
              </a:rPr>
              <a:t>c</a:t>
            </a:r>
            <a:r>
              <a:rPr lang="en-US" altLang="en-US" sz="4400" dirty="0">
                <a:ea typeface="ＭＳ Ｐゴシック" panose="020B0600070205080204" pitchFamily="34" charset="-128"/>
              </a:rPr>
              <a:t>odes</a:t>
            </a:r>
            <a:endParaRPr lang="en-US" sz="4400" dirty="0"/>
          </a:p>
        </p:txBody>
      </p:sp>
      <p:sp>
        <p:nvSpPr>
          <p:cNvPr id="12" name="Rectangle 3">
            <a:extLst>
              <a:ext uri="{FF2B5EF4-FFF2-40B4-BE49-F238E27FC236}">
                <a16:creationId xmlns:a16="http://schemas.microsoft.com/office/drawing/2014/main" id="{D7D9FAF8-ACB6-2648-AF49-4F1CA2DD361E}"/>
              </a:ext>
            </a:extLst>
          </p:cNvPr>
          <p:cNvSpPr txBox="1">
            <a:spLocks noChangeArrowheads="1"/>
          </p:cNvSpPr>
          <p:nvPr/>
        </p:nvSpPr>
        <p:spPr>
          <a:xfrm>
            <a:off x="1179871" y="2274314"/>
            <a:ext cx="10678300" cy="41687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200 OK</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 succeeded, requested object later in this message</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301 Moved Permanently</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requested object moved, new location specified later in this message (in Location: field)</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400 Bad Request</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 msg not understood by server</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404 Not Found</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requested document not found on this server</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505 HTTP Version Not Supported</a:t>
            </a:r>
          </a:p>
        </p:txBody>
      </p:sp>
      <p:sp>
        <p:nvSpPr>
          <p:cNvPr id="13" name="Rectangle 5">
            <a:extLst>
              <a:ext uri="{FF2B5EF4-FFF2-40B4-BE49-F238E27FC236}">
                <a16:creationId xmlns:a16="http://schemas.microsoft.com/office/drawing/2014/main" id="{8C98F9E3-E57A-7844-89F3-A6331B046576}"/>
              </a:ext>
            </a:extLst>
          </p:cNvPr>
          <p:cNvSpPr>
            <a:spLocks noChangeArrowheads="1"/>
          </p:cNvSpPr>
          <p:nvPr/>
        </p:nvSpPr>
        <p:spPr bwMode="auto">
          <a:xfrm>
            <a:off x="798691" y="1325562"/>
            <a:ext cx="1085628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0838" indent="-350838">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50838" marR="0" lvl="0" indent="-350838"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status code appears in 1st line in server-to-client response message.</a:t>
            </a:r>
          </a:p>
          <a:p>
            <a:pPr marL="350838" marR="0" lvl="0" indent="-350838"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some sample codes</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p>
        </p:txBody>
      </p:sp>
      <p:sp>
        <p:nvSpPr>
          <p:cNvPr id="5" name="Slide Number Placeholder 2">
            <a:extLst>
              <a:ext uri="{FF2B5EF4-FFF2-40B4-BE49-F238E27FC236}">
                <a16:creationId xmlns:a16="http://schemas.microsoft.com/office/drawing/2014/main" id="{2F3EBF3D-1991-B942-BC94-7A161F5259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14</a:t>
            </a:fld>
            <a:endParaRPr lang="en-US" dirty="0"/>
          </a:p>
        </p:txBody>
      </p:sp>
    </p:spTree>
    <p:extLst>
      <p:ext uri="{BB962C8B-B14F-4D97-AF65-F5344CB8AC3E}">
        <p14:creationId xmlns:p14="http://schemas.microsoft.com/office/powerpoint/2010/main" val="4206515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Trying out HTTP (client side) for yourself</a:t>
            </a:r>
            <a:endParaRPr lang="en-US" sz="4400" dirty="0"/>
          </a:p>
        </p:txBody>
      </p:sp>
      <p:sp>
        <p:nvSpPr>
          <p:cNvPr id="6" name="Rectangle 3">
            <a:extLst>
              <a:ext uri="{FF2B5EF4-FFF2-40B4-BE49-F238E27FC236}">
                <a16:creationId xmlns:a16="http://schemas.microsoft.com/office/drawing/2014/main" id="{54162CB5-536A-4D40-94FC-6A99B52D37CF}"/>
              </a:ext>
            </a:extLst>
          </p:cNvPr>
          <p:cNvSpPr txBox="1">
            <a:spLocks noChangeArrowheads="1"/>
          </p:cNvSpPr>
          <p:nvPr/>
        </p:nvSpPr>
        <p:spPr>
          <a:xfrm>
            <a:off x="579438" y="1474924"/>
            <a:ext cx="8096250"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a:t>
            </a:r>
            <a:r>
              <a:rPr kumimoji="0" lang="en-US" altLang="en-US" sz="28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netcat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your favorite Web server:</a:t>
            </a:r>
          </a:p>
          <a:p>
            <a:pPr marL="1143000" marR="0" lvl="2" indent="-228600" algn="l" defTabSz="914400" rtl="0" eaLnBrk="1" fontAlgn="auto" latinLnBrk="0" hangingPunct="1">
              <a:lnSpc>
                <a:spcPct val="90000"/>
              </a:lnSpc>
              <a:spcBef>
                <a:spcPts val="50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7" name="Text Box 5">
            <a:extLst>
              <a:ext uri="{FF2B5EF4-FFF2-40B4-BE49-F238E27FC236}">
                <a16:creationId xmlns:a16="http://schemas.microsoft.com/office/drawing/2014/main" id="{5AD8FC5E-7EF6-5D4A-947A-76F9FAC50B5A}"/>
              </a:ext>
            </a:extLst>
          </p:cNvPr>
          <p:cNvSpPr txBox="1">
            <a:spLocks noChangeArrowheads="1"/>
          </p:cNvSpPr>
          <p:nvPr/>
        </p:nvSpPr>
        <p:spPr bwMode="auto">
          <a:xfrm>
            <a:off x="5718629" y="1884363"/>
            <a:ext cx="6244187"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5750" marR="0" lvl="0" indent="-2857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opens TCP connection to port 80 (default HTTP server port)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gaia.cs.umass</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edu</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p>
          <a:p>
            <a:pPr marL="285750" marR="0" lvl="0" indent="-2857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anything typed in will be sent  to port 80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gaia.cs.umass.edu</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 name="Text Box 6">
            <a:extLst>
              <a:ext uri="{FF2B5EF4-FFF2-40B4-BE49-F238E27FC236}">
                <a16:creationId xmlns:a16="http://schemas.microsoft.com/office/drawing/2014/main" id="{A05D1437-BBD8-714B-ADDF-C3F7DEF74ECB}"/>
              </a:ext>
            </a:extLst>
          </p:cNvPr>
          <p:cNvSpPr txBox="1">
            <a:spLocks noChangeArrowheads="1"/>
          </p:cNvSpPr>
          <p:nvPr/>
        </p:nvSpPr>
        <p:spPr bwMode="auto">
          <a:xfrm>
            <a:off x="1201297" y="1998799"/>
            <a:ext cx="38843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nc</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 -v gaia.cs.umass.edu 80</a:t>
            </a:r>
          </a:p>
        </p:txBody>
      </p:sp>
      <p:grpSp>
        <p:nvGrpSpPr>
          <p:cNvPr id="4" name="Group 3">
            <a:extLst>
              <a:ext uri="{FF2B5EF4-FFF2-40B4-BE49-F238E27FC236}">
                <a16:creationId xmlns:a16="http://schemas.microsoft.com/office/drawing/2014/main" id="{28AAC288-3206-534D-929C-FFD2305EC27E}"/>
              </a:ext>
            </a:extLst>
          </p:cNvPr>
          <p:cNvGrpSpPr/>
          <p:nvPr/>
        </p:nvGrpSpPr>
        <p:grpSpPr>
          <a:xfrm>
            <a:off x="711200" y="5286696"/>
            <a:ext cx="8289126" cy="996484"/>
            <a:chOff x="711200" y="5286696"/>
            <a:chExt cx="8289126" cy="996484"/>
          </a:xfrm>
        </p:grpSpPr>
        <p:sp>
          <p:nvSpPr>
            <p:cNvPr id="15" name="Rectangle 14">
              <a:extLst>
                <a:ext uri="{FF2B5EF4-FFF2-40B4-BE49-F238E27FC236}">
                  <a16:creationId xmlns:a16="http://schemas.microsoft.com/office/drawing/2014/main" id="{D06E2A86-603C-764E-9AF8-0B2F20CD26BD}"/>
                </a:ext>
              </a:extLst>
            </p:cNvPr>
            <p:cNvSpPr>
              <a:spLocks noChangeArrowheads="1"/>
            </p:cNvSpPr>
            <p:nvPr/>
          </p:nvSpPr>
          <p:spPr bwMode="auto">
            <a:xfrm>
              <a:off x="711200" y="5286696"/>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look at response message sent by HTTP server!</a:t>
              </a:r>
            </a:p>
          </p:txBody>
        </p:sp>
        <p:sp>
          <p:nvSpPr>
            <p:cNvPr id="16" name="Text Box 17">
              <a:extLst>
                <a:ext uri="{FF2B5EF4-FFF2-40B4-BE49-F238E27FC236}">
                  <a16:creationId xmlns:a16="http://schemas.microsoft.com/office/drawing/2014/main" id="{A3659547-E754-6B44-903F-76BD7A3006F6}"/>
                </a:ext>
              </a:extLst>
            </p:cNvPr>
            <p:cNvSpPr txBox="1">
              <a:spLocks noChangeArrowheads="1"/>
            </p:cNvSpPr>
            <p:nvPr/>
          </p:nvSpPr>
          <p:spPr bwMode="auto">
            <a:xfrm>
              <a:off x="1066295" y="5821515"/>
              <a:ext cx="7934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 use Wireshark to look at captured HTTP request/response)</a:t>
              </a:r>
            </a:p>
          </p:txBody>
        </p:sp>
      </p:grpSp>
      <p:grpSp>
        <p:nvGrpSpPr>
          <p:cNvPr id="2" name="Group 1">
            <a:extLst>
              <a:ext uri="{FF2B5EF4-FFF2-40B4-BE49-F238E27FC236}">
                <a16:creationId xmlns:a16="http://schemas.microsoft.com/office/drawing/2014/main" id="{26E12EFF-E52A-B84D-934A-7405FA201329}"/>
              </a:ext>
            </a:extLst>
          </p:cNvPr>
          <p:cNvGrpSpPr/>
          <p:nvPr/>
        </p:nvGrpSpPr>
        <p:grpSpPr>
          <a:xfrm>
            <a:off x="727530" y="3145663"/>
            <a:ext cx="11243449" cy="2045073"/>
            <a:chOff x="727530" y="3145663"/>
            <a:chExt cx="11243449" cy="2045073"/>
          </a:xfrm>
        </p:grpSpPr>
        <p:sp>
          <p:nvSpPr>
            <p:cNvPr id="10" name="Rectangle 7">
              <a:extLst>
                <a:ext uri="{FF2B5EF4-FFF2-40B4-BE49-F238E27FC236}">
                  <a16:creationId xmlns:a16="http://schemas.microsoft.com/office/drawing/2014/main" id="{CF530C45-E591-C948-8561-E3D1A663C89A}"/>
                </a:ext>
              </a:extLst>
            </p:cNvPr>
            <p:cNvSpPr>
              <a:spLocks noChangeArrowheads="1"/>
            </p:cNvSpPr>
            <p:nvPr/>
          </p:nvSpPr>
          <p:spPr bwMode="auto">
            <a:xfrm>
              <a:off x="727530" y="3145663"/>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type in a GET HTTP request:</a:t>
              </a:r>
            </a:p>
            <a:p>
              <a:pPr marL="1143000" marR="0" lvl="2" indent="-22860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1" name="Text Box 8">
              <a:extLst>
                <a:ext uri="{FF2B5EF4-FFF2-40B4-BE49-F238E27FC236}">
                  <a16:creationId xmlns:a16="http://schemas.microsoft.com/office/drawing/2014/main" id="{44F32261-DA96-6645-A103-A806625BC498}"/>
                </a:ext>
              </a:extLst>
            </p:cNvPr>
            <p:cNvSpPr txBox="1">
              <a:spLocks noChangeArrowheads="1"/>
            </p:cNvSpPr>
            <p:nvPr/>
          </p:nvSpPr>
          <p:spPr bwMode="auto">
            <a:xfrm>
              <a:off x="1258273" y="3748006"/>
              <a:ext cx="74174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GET /</a:t>
              </a:r>
              <a:r>
                <a:rPr kumimoji="0" lang="en-US" altLang="en-US" sz="2000" b="1" i="0" u="none" strike="noStrike" kern="1200" cap="none" spc="0" normalizeH="0" baseline="0" noProof="0" dirty="0" err="1">
                  <a:ln>
                    <a:noFill/>
                  </a:ln>
                  <a:solidFill>
                    <a:srgbClr val="CC0000"/>
                  </a:solidFill>
                  <a:effectLst/>
                  <a:uLnTx/>
                  <a:uFillTx/>
                  <a:latin typeface="Courier New" panose="02070309020205020404" pitchFamily="49" charset="0"/>
                  <a:ea typeface="ＭＳ Ｐゴシック" panose="020B0600070205080204" pitchFamily="34" charset="-128"/>
                  <a:cs typeface="+mn-cs"/>
                </a:rPr>
                <a:t>kurose_ross</a:t>
              </a: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/interactive/</a:t>
              </a:r>
              <a:r>
                <a:rPr kumimoji="0" lang="en-US" altLang="en-US" sz="2000" b="1" i="0" u="none" strike="noStrike" kern="1200" cap="none" spc="0" normalizeH="0" baseline="0" noProof="0" dirty="0" err="1">
                  <a:ln>
                    <a:noFill/>
                  </a:ln>
                  <a:solidFill>
                    <a:srgbClr val="CC0000"/>
                  </a:solidFill>
                  <a:effectLst/>
                  <a:uLnTx/>
                  <a:uFillTx/>
                  <a:latin typeface="Courier New" panose="02070309020205020404" pitchFamily="49" charset="0"/>
                  <a:ea typeface="ＭＳ Ｐゴシック" panose="020B0600070205080204" pitchFamily="34" charset="-128"/>
                  <a:cs typeface="+mn-cs"/>
                </a:rPr>
                <a:t>index.php</a:t>
              </a: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 HTTP/1.1</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rPr>
                <a:t>Host: </a:t>
              </a:r>
              <a:r>
                <a:rPr kumimoji="0" lang="en-US" altLang="en-US" sz="2000" b="1" i="0" u="none" strike="noStrike" kern="1200" cap="none" spc="0" normalizeH="0" baseline="0" noProof="0" dirty="0" err="1">
                  <a:ln>
                    <a:noFill/>
                  </a:ln>
                  <a:solidFill>
                    <a:srgbClr val="CC0000"/>
                  </a:solidFill>
                  <a:effectLst/>
                  <a:uLnTx/>
                  <a:uFillTx/>
                  <a:latin typeface="Courier New" panose="02070309020205020404" pitchFamily="49" charset="0"/>
                  <a:ea typeface="ＭＳ Ｐゴシック" panose="020B0600070205080204" pitchFamily="34" charset="-128"/>
                  <a:cs typeface="+mn-cs"/>
                </a:rPr>
                <a:t>gaia.cs.umass.edu</a:t>
              </a:r>
              <a:endParaRPr kumimoji="0" lang="en-US" altLang="en-US" sz="2000" b="1" i="0" u="none" strike="noStrike" kern="1200" cap="none" spc="0" normalizeH="0" baseline="0" noProof="0" dirty="0">
                <a:ln>
                  <a:noFill/>
                </a:ln>
                <a:solidFill>
                  <a:srgbClr val="CC0000"/>
                </a:solidFill>
                <a:effectLst/>
                <a:uLnTx/>
                <a:uFillTx/>
                <a:latin typeface="Courier New" panose="02070309020205020404" pitchFamily="49" charset="0"/>
                <a:ea typeface="ＭＳ Ｐゴシック" panose="020B0600070205080204" pitchFamily="34" charset="-128"/>
                <a:cs typeface="+mn-cs"/>
              </a:endParaRPr>
            </a:p>
          </p:txBody>
        </p:sp>
        <p:sp>
          <p:nvSpPr>
            <p:cNvPr id="19" name="Text Box 5">
              <a:extLst>
                <a:ext uri="{FF2B5EF4-FFF2-40B4-BE49-F238E27FC236}">
                  <a16:creationId xmlns:a16="http://schemas.microsoft.com/office/drawing/2014/main" id="{A5628D90-F44C-0944-B370-D91518878697}"/>
                </a:ext>
              </a:extLst>
            </p:cNvPr>
            <p:cNvSpPr txBox="1">
              <a:spLocks noChangeArrowheads="1"/>
            </p:cNvSpPr>
            <p:nvPr/>
          </p:nvSpPr>
          <p:spPr bwMode="auto">
            <a:xfrm>
              <a:off x="5726792" y="4175073"/>
              <a:ext cx="62441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5750" marR="0" lvl="0" indent="-285750" algn="l" defTabSz="914400" rtl="0" eaLnBrk="1" fontAlgn="auto" latinLnBrk="0" hangingPunct="1">
                <a:lnSpc>
                  <a:spcPct val="100000"/>
                </a:lnSpc>
                <a:spcBef>
                  <a:spcPct val="0"/>
                </a:spcBef>
                <a:spcAft>
                  <a:spcPts val="0"/>
                </a:spcAft>
                <a:buClr>
                  <a:srgbClr val="0000A3"/>
                </a:buClr>
                <a:buSzTx/>
                <a:buFont typeface="Wingdings" pitchFamily="2" charset="2"/>
                <a:buChar char="§"/>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by typing this in (hit carriage return twice), you send this minimal (but complete)  GET request to HTTP server</a:t>
              </a:r>
            </a:p>
          </p:txBody>
        </p:sp>
      </p:grpSp>
      <p:sp>
        <p:nvSpPr>
          <p:cNvPr id="13" name="Slide Number Placeholder 2">
            <a:extLst>
              <a:ext uri="{FF2B5EF4-FFF2-40B4-BE49-F238E27FC236}">
                <a16:creationId xmlns:a16="http://schemas.microsoft.com/office/drawing/2014/main" id="{C4905279-7B20-4F4C-AC34-18EB5C18F59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15</a:t>
            </a:fld>
            <a:endParaRPr lang="en-US" dirty="0"/>
          </a:p>
        </p:txBody>
      </p:sp>
    </p:spTree>
    <p:extLst>
      <p:ext uri="{BB962C8B-B14F-4D97-AF65-F5344CB8AC3E}">
        <p14:creationId xmlns:p14="http://schemas.microsoft.com/office/powerpoint/2010/main" val="331342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3"/>
                </a:solidFill>
                <a:effectLst/>
                <a:uLnTx/>
                <a:uFillTx/>
                <a:latin typeface="Calibri"/>
                <a:ea typeface="+mn-ea"/>
                <a:cs typeface="+mn-cs"/>
              </a:rPr>
              <a:t>a stateful protocol: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unlock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A3"/>
                </a:solidFill>
                <a:effectLst/>
                <a:uLnTx/>
                <a:uFillTx/>
                <a:latin typeface="Calibri"/>
                <a:ea typeface="+mn-ea"/>
                <a:cs typeface="+mn-cs"/>
              </a:rPr>
              <a:t>t’</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Calibri"/>
                <a:ea typeface="+mn-ea"/>
                <a:cs typeface="+mn-cs"/>
              </a:rPr>
              <a:t>Q: </a:t>
            </a:r>
            <a:r>
              <a:rPr kumimoji="0" lang="en-US" sz="1600" b="0" i="0" u="none" strike="noStrike" kern="1200" cap="none" spc="0" normalizeH="0" baseline="0" noProof="0" dirty="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dirty="0">
                <a:ln>
                  <a:noFill/>
                </a:ln>
                <a:solidFill>
                  <a:prstClr val="black"/>
                </a:solidFill>
                <a:effectLst/>
                <a:uLnTx/>
                <a:uFillTx/>
                <a:latin typeface="Calibri"/>
                <a:ea typeface="+mn-ea"/>
                <a:cs typeface="+mn-cs"/>
              </a:rPr>
              <a:t>t’ </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0" name="Slide Number Placeholder 2">
            <a:extLst>
              <a:ext uri="{FF2B5EF4-FFF2-40B4-BE49-F238E27FC236}">
                <a16:creationId xmlns:a16="http://schemas.microsoft.com/office/drawing/2014/main" id="{FF729FF4-43F7-A040-B78F-BE4EC8E9855E}"/>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16</a:t>
            </a:fld>
            <a:endParaRPr lang="en-US" dirty="0"/>
          </a:p>
        </p:txBody>
      </p:sp>
    </p:spTree>
    <p:extLst>
      <p:ext uri="{BB962C8B-B14F-4D97-AF65-F5344CB8AC3E}">
        <p14:creationId xmlns:p14="http://schemas.microsoft.com/office/powerpoint/2010/main" val="264591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dissolve">
                                      <p:cBhvr>
                                        <p:cTn id="11" dur="500"/>
                                        <p:tgtEl>
                                          <p:spTgt spid="1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righ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left)">
                                      <p:cBhvr>
                                        <p:cTn id="20" dur="500"/>
                                        <p:tgtEl>
                                          <p:spTgt spid="13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dissolve">
                                      <p:cBhvr>
                                        <p:cTn id="24" dur="500"/>
                                        <p:tgtEl>
                                          <p:spTgt spid="10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ipe(right)">
                                      <p:cBhvr>
                                        <p:cTn id="28" dur="500"/>
                                        <p:tgtEl>
                                          <p:spTgt spid="12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dissolve">
                                      <p:cBhvr>
                                        <p:cTn id="36" dur="500"/>
                                        <p:tgtEl>
                                          <p:spTgt spid="110"/>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dissolve">
                                      <p:cBhvr>
                                        <p:cTn id="49" dur="500"/>
                                        <p:tgtEl>
                                          <p:spTgt spid="114"/>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wipe(right)">
                                      <p:cBhvr>
                                        <p:cTn id="53" dur="500"/>
                                        <p:tgtEl>
                                          <p:spTgt spid="1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dissolv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dissolv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dissolve">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next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managed by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back-end database at Web 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Susan uses browser on laptop, visits specific e-commerce site for first time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initial HTTP requests arrives at site, site creates: </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342900" marR="0" lvl="0" indent="-228600" algn="l" defTabSz="914400" rtl="0" eaLnBrk="1" fontAlgn="auto" latinLnBrk="0" hangingPunct="1">
              <a:lnSpc>
                <a:spcPct val="90000"/>
              </a:lnSpc>
              <a:spcBef>
                <a:spcPts val="600"/>
              </a:spcBef>
              <a:spcAft>
                <a:spcPts val="0"/>
              </a:spcAft>
              <a:buClr>
                <a:srgbClr val="0000A3"/>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 from Susan to this site will contain cookie ID value, allowing site to “identify” Susan</a:t>
            </a:r>
          </a:p>
        </p:txBody>
      </p:sp>
      <p:sp>
        <p:nvSpPr>
          <p:cNvPr id="5" name="Slide Number Placeholder 2">
            <a:extLst>
              <a:ext uri="{FF2B5EF4-FFF2-40B4-BE49-F238E27FC236}">
                <a16:creationId xmlns:a16="http://schemas.microsoft.com/office/drawing/2014/main" id="{A52BCA24-99F8-C342-B95E-EB6833D8CAE2}"/>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17</a:t>
            </a:fld>
            <a:endParaRPr lang="en-US" dirty="0"/>
          </a:p>
        </p:txBody>
      </p:sp>
    </p:spTree>
    <p:extLst>
      <p:ext uri="{BB962C8B-B14F-4D97-AF65-F5344CB8AC3E}">
        <p14:creationId xmlns:p14="http://schemas.microsoft.com/office/powerpoint/2010/main" val="14758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xEl>
                                              <p:pRg st="2" end="2"/>
                                            </p:txEl>
                                          </p:spTgt>
                                        </p:tgtEl>
                                        <p:attrNameLst>
                                          <p:attrName>style.visibility</p:attrName>
                                        </p:attrNameLst>
                                      </p:cBhvr>
                                      <p:to>
                                        <p:strVal val="visible"/>
                                      </p:to>
                                    </p:set>
                                    <p:animEffect transition="in" filter="dissolve">
                                      <p:cBhvr>
                                        <p:cTn id="7" dur="500"/>
                                        <p:tgtEl>
                                          <p:spTgt spid="9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3">
                                            <p:txEl>
                                              <p:pRg st="3" end="3"/>
                                            </p:txEl>
                                          </p:spTgt>
                                        </p:tgtEl>
                                        <p:attrNameLst>
                                          <p:attrName>style.visibility</p:attrName>
                                        </p:attrNameLst>
                                      </p:cBhvr>
                                      <p:to>
                                        <p:strVal val="visible"/>
                                      </p:to>
                                    </p:set>
                                    <p:animEffect transition="in" filter="dissolve">
                                      <p:cBhvr>
                                        <p:cTn id="12" dur="500"/>
                                        <p:tgtEl>
                                          <p:spTgt spid="9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3">
                                            <p:txEl>
                                              <p:pRg st="4" end="4"/>
                                            </p:txEl>
                                          </p:spTgt>
                                        </p:tgtEl>
                                        <p:attrNameLst>
                                          <p:attrName>style.visibility</p:attrName>
                                        </p:attrNameLst>
                                      </p:cBhvr>
                                      <p:to>
                                        <p:strVal val="visible"/>
                                      </p:to>
                                    </p:set>
                                    <p:animEffect transition="in" filter="dissolve">
                                      <p:cBhvr>
                                        <p:cTn id="17" dur="500"/>
                                        <p:tgtEl>
                                          <p:spTgt spid="9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3">
                                            <p:txEl>
                                              <p:pRg st="5" end="5"/>
                                            </p:txEl>
                                          </p:spTgt>
                                        </p:tgtEl>
                                        <p:attrNameLst>
                                          <p:attrName>style.visibility</p:attrName>
                                        </p:attrNameLst>
                                      </p:cBhvr>
                                      <p:to>
                                        <p:strVal val="visible"/>
                                      </p:to>
                                    </p:set>
                                    <p:animEffect transition="in" filter="dissolve">
                                      <p:cBhvr>
                                        <p:cTn id="22" dur="500"/>
                                        <p:tgtEl>
                                          <p:spTgt spid="9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dissolve">
                                      <p:cBhvr>
                                        <p:cTn id="2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6"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2092674" y="126665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97"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7072999" y="1555531"/>
            <a:ext cx="966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98" name="Group 90">
            <a:extLst>
              <a:ext uri="{FF2B5EF4-FFF2-40B4-BE49-F238E27FC236}">
                <a16:creationId xmlns:a16="http://schemas.microsoft.com/office/drawing/2014/main" id="{94011BFB-FD4F-E449-8218-8F0FBC795682}"/>
              </a:ext>
            </a:extLst>
          </p:cNvPr>
          <p:cNvGrpSpPr>
            <a:grpSpLocks/>
          </p:cNvGrpSpPr>
          <p:nvPr/>
        </p:nvGrpSpPr>
        <p:grpSpPr bwMode="auto">
          <a:xfrm>
            <a:off x="2996806" y="4057653"/>
            <a:ext cx="3873500" cy="458788"/>
            <a:chOff x="1414" y="2657"/>
            <a:chExt cx="2440" cy="289"/>
          </a:xfrm>
        </p:grpSpPr>
        <p:sp>
          <p:nvSpPr>
            <p:cNvPr id="99"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00"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101"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02"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grpSp>
        <p:nvGrpSpPr>
          <p:cNvPr id="103" name="Group 94">
            <a:extLst>
              <a:ext uri="{FF2B5EF4-FFF2-40B4-BE49-F238E27FC236}">
                <a16:creationId xmlns:a16="http://schemas.microsoft.com/office/drawing/2014/main" id="{A02DFDF0-ACF5-0944-BB01-BEA857B2408F}"/>
              </a:ext>
            </a:extLst>
          </p:cNvPr>
          <p:cNvGrpSpPr>
            <a:grpSpLocks/>
          </p:cNvGrpSpPr>
          <p:nvPr/>
        </p:nvGrpSpPr>
        <p:grpSpPr bwMode="auto">
          <a:xfrm>
            <a:off x="3002432" y="5867498"/>
            <a:ext cx="3859213" cy="463549"/>
            <a:chOff x="1392" y="3579"/>
            <a:chExt cx="2431" cy="292"/>
          </a:xfrm>
        </p:grpSpPr>
        <p:sp>
          <p:nvSpPr>
            <p:cNvPr id="104"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07"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08"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733156" y="229393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cookie file</a:t>
            </a:r>
          </a:p>
        </p:txBody>
      </p:sp>
      <p:sp>
        <p:nvSpPr>
          <p:cNvPr id="109"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50772" y="467205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one week later:</a:t>
            </a:r>
          </a:p>
        </p:txBody>
      </p:sp>
      <p:grpSp>
        <p:nvGrpSpPr>
          <p:cNvPr id="110" name="Group 89">
            <a:extLst>
              <a:ext uri="{FF2B5EF4-FFF2-40B4-BE49-F238E27FC236}">
                <a16:creationId xmlns:a16="http://schemas.microsoft.com/office/drawing/2014/main" id="{40D8E44C-8C6C-D542-9BE7-10406B51CDF5}"/>
              </a:ext>
            </a:extLst>
          </p:cNvPr>
          <p:cNvGrpSpPr>
            <a:grpSpLocks/>
          </p:cNvGrpSpPr>
          <p:nvPr/>
        </p:nvGrpSpPr>
        <p:grpSpPr bwMode="auto">
          <a:xfrm>
            <a:off x="2998327" y="3429000"/>
            <a:ext cx="6777024" cy="1128713"/>
            <a:chOff x="1411" y="2261"/>
            <a:chExt cx="3533" cy="711"/>
          </a:xfrm>
        </p:grpSpPr>
        <p:sp>
          <p:nvSpPr>
            <p:cNvPr id="111"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12"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13"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14"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15"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539" cy="252"/>
              <a:chOff x="4306" y="2273"/>
              <a:chExt cx="539" cy="252"/>
            </a:xfrm>
          </p:grpSpPr>
          <p:sp>
            <p:nvSpPr>
              <p:cNvPr id="116"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17"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grpSp>
        <p:nvGrpSpPr>
          <p:cNvPr id="118" name="Group 81">
            <a:extLst>
              <a:ext uri="{FF2B5EF4-FFF2-40B4-BE49-F238E27FC236}">
                <a16:creationId xmlns:a16="http://schemas.microsoft.com/office/drawing/2014/main" id="{CCEC4E82-EFC9-4646-BCEE-C0B8C7E94B5A}"/>
              </a:ext>
            </a:extLst>
          </p:cNvPr>
          <p:cNvGrpSpPr>
            <a:grpSpLocks/>
          </p:cNvGrpSpPr>
          <p:nvPr/>
        </p:nvGrpSpPr>
        <p:grpSpPr bwMode="auto">
          <a:xfrm>
            <a:off x="1704581" y="1762123"/>
            <a:ext cx="1066800" cy="565150"/>
            <a:chOff x="527" y="1047"/>
            <a:chExt cx="855" cy="486"/>
          </a:xfrm>
        </p:grpSpPr>
        <p:sp>
          <p:nvSpPr>
            <p:cNvPr id="119"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0"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FFFFFF"/>
                  </a:solidFill>
                  <a:effectLst/>
                  <a:uLnTx/>
                  <a:uFillTx/>
                  <a:latin typeface="Calibri"/>
                  <a:ea typeface="ＭＳ Ｐゴシック" panose="020B0600070205080204" pitchFamily="34" charset="-128"/>
                  <a:cs typeface="+mn-cs"/>
                </a:rPr>
                <a:t>ebay</a:t>
              </a: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 8734</a:t>
              </a:r>
            </a:p>
          </p:txBody>
        </p:sp>
      </p:grpSp>
      <p:grpSp>
        <p:nvGrpSpPr>
          <p:cNvPr id="121" name="Group 95">
            <a:extLst>
              <a:ext uri="{FF2B5EF4-FFF2-40B4-BE49-F238E27FC236}">
                <a16:creationId xmlns:a16="http://schemas.microsoft.com/office/drawing/2014/main" id="{6419469C-19C4-3947-B461-0398BDE5A56E}"/>
              </a:ext>
            </a:extLst>
          </p:cNvPr>
          <p:cNvGrpSpPr>
            <a:grpSpLocks/>
          </p:cNvGrpSpPr>
          <p:nvPr/>
        </p:nvGrpSpPr>
        <p:grpSpPr bwMode="auto">
          <a:xfrm>
            <a:off x="2952356" y="1946272"/>
            <a:ext cx="6972540" cy="1301749"/>
            <a:chOff x="1386" y="1327"/>
            <a:chExt cx="3730" cy="820"/>
          </a:xfrm>
        </p:grpSpPr>
        <p:sp>
          <p:nvSpPr>
            <p:cNvPr id="122"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3"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p:txBody>
        </p:sp>
        <p:sp>
          <p:nvSpPr>
            <p:cNvPr id="124"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Amazon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creates ID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1678 for user</a:t>
              </a:r>
              <a:endPar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grpSp>
          <p:nvGrpSpPr>
            <p:cNvPr id="125"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126"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7"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8"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create</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    entry</a:t>
                </a:r>
              </a:p>
            </p:txBody>
          </p:sp>
        </p:grpSp>
      </p:grpSp>
      <p:grpSp>
        <p:nvGrpSpPr>
          <p:cNvPr id="129" name="Group 88">
            <a:extLst>
              <a:ext uri="{FF2B5EF4-FFF2-40B4-BE49-F238E27FC236}">
                <a16:creationId xmlns:a16="http://schemas.microsoft.com/office/drawing/2014/main" id="{7A1CD3F5-FA12-5E48-9AC5-0FFB79FB2A15}"/>
              </a:ext>
            </a:extLst>
          </p:cNvPr>
          <p:cNvGrpSpPr>
            <a:grpSpLocks/>
          </p:cNvGrpSpPr>
          <p:nvPr/>
        </p:nvGrpSpPr>
        <p:grpSpPr bwMode="auto">
          <a:xfrm>
            <a:off x="1675603" y="2474086"/>
            <a:ext cx="5151555" cy="890270"/>
            <a:chOff x="462" y="1603"/>
            <a:chExt cx="3550" cy="719"/>
          </a:xfrm>
        </p:grpSpPr>
        <p:sp>
          <p:nvSpPr>
            <p:cNvPr id="130"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31"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set-cookie: 1678 </a:t>
              </a:r>
            </a:p>
          </p:txBody>
        </p:sp>
        <p:grpSp>
          <p:nvGrpSpPr>
            <p:cNvPr id="132"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133"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34"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FFFFFF"/>
                    </a:solidFill>
                    <a:effectLst/>
                    <a:uLnTx/>
                    <a:uFillTx/>
                    <a:latin typeface="Calibri"/>
                    <a:ea typeface="ＭＳ Ｐゴシック" panose="020B0600070205080204" pitchFamily="34" charset="-128"/>
                    <a:cs typeface="+mn-cs"/>
                  </a:rPr>
                  <a:t>ebay</a:t>
                </a: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p>
            </p:txBody>
          </p:sp>
        </p:grpSp>
      </p:grpSp>
      <p:grpSp>
        <p:nvGrpSpPr>
          <p:cNvPr id="135" name="Group 93">
            <a:extLst>
              <a:ext uri="{FF2B5EF4-FFF2-40B4-BE49-F238E27FC236}">
                <a16:creationId xmlns:a16="http://schemas.microsoft.com/office/drawing/2014/main" id="{3301D1A0-4332-D44D-9339-6985DCD61D45}"/>
              </a:ext>
            </a:extLst>
          </p:cNvPr>
          <p:cNvGrpSpPr>
            <a:grpSpLocks/>
          </p:cNvGrpSpPr>
          <p:nvPr/>
        </p:nvGrpSpPr>
        <p:grpSpPr bwMode="auto">
          <a:xfrm>
            <a:off x="2994226" y="4365354"/>
            <a:ext cx="6781125" cy="2001838"/>
            <a:chOff x="1406" y="2641"/>
            <a:chExt cx="3562" cy="1261"/>
          </a:xfrm>
        </p:grpSpPr>
        <p:sp>
          <p:nvSpPr>
            <p:cNvPr id="136"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7"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171"/>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38"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39"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0"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access</a:t>
              </a:r>
            </a:p>
          </p:txBody>
        </p:sp>
      </p:grpSp>
      <p:grpSp>
        <p:nvGrpSpPr>
          <p:cNvPr id="141" name="Group 77">
            <a:extLst>
              <a:ext uri="{FF2B5EF4-FFF2-40B4-BE49-F238E27FC236}">
                <a16:creationId xmlns:a16="http://schemas.microsoft.com/office/drawing/2014/main" id="{147D74CA-2DA8-1241-A8E8-3EF2E932E88E}"/>
              </a:ext>
            </a:extLst>
          </p:cNvPr>
          <p:cNvGrpSpPr>
            <a:grpSpLocks/>
          </p:cNvGrpSpPr>
          <p:nvPr/>
        </p:nvGrpSpPr>
        <p:grpSpPr bwMode="auto">
          <a:xfrm>
            <a:off x="1655687" y="5113066"/>
            <a:ext cx="1389062" cy="633978"/>
            <a:chOff x="702" y="1746"/>
            <a:chExt cx="1004" cy="486"/>
          </a:xfrm>
        </p:grpSpPr>
        <p:sp>
          <p:nvSpPr>
            <p:cNvPr id="142"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3"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FFFFFF"/>
                  </a:solidFill>
                  <a:effectLst/>
                  <a:uLnTx/>
                  <a:uFillTx/>
                  <a:latin typeface="Calibri"/>
                  <a:ea typeface="ＭＳ Ｐゴシック" panose="020B0600070205080204" pitchFamily="34" charset="-128"/>
                  <a:cs typeface="+mn-cs"/>
                </a:rPr>
                <a:t>ebay</a:t>
              </a: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endParaRPr kumimoji="0" lang="en-US" altLang="en-US" sz="16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grpSp>
      <p:sp>
        <p:nvSpPr>
          <p:cNvPr id="144"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834963" y="258211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backend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database</a:t>
            </a:r>
          </a:p>
        </p:txBody>
      </p:sp>
      <p:sp>
        <p:nvSpPr>
          <p:cNvPr id="145"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10104838" y="3202824"/>
            <a:ext cx="592138" cy="908050"/>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Arial" panose="020B0604020202020204" pitchFamily="34" charset="0"/>
            </a:endParaRPr>
          </a:p>
        </p:txBody>
      </p:sp>
      <p:grpSp>
        <p:nvGrpSpPr>
          <p:cNvPr id="146" name="Group 63">
            <a:extLst>
              <a:ext uri="{FF2B5EF4-FFF2-40B4-BE49-F238E27FC236}">
                <a16:creationId xmlns:a16="http://schemas.microsoft.com/office/drawing/2014/main" id="{1D650FE6-EFAF-DA42-B6C3-89E2D30D6710}"/>
              </a:ext>
            </a:extLst>
          </p:cNvPr>
          <p:cNvGrpSpPr>
            <a:grpSpLocks/>
          </p:cNvGrpSpPr>
          <p:nvPr/>
        </p:nvGrpSpPr>
        <p:grpSpPr bwMode="auto">
          <a:xfrm>
            <a:off x="6709231" y="1274501"/>
            <a:ext cx="351110" cy="610396"/>
            <a:chOff x="4140" y="429"/>
            <a:chExt cx="1425" cy="2396"/>
          </a:xfrm>
        </p:grpSpPr>
        <p:sp>
          <p:nvSpPr>
            <p:cNvPr id="147"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8"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9"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0"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1"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2" name="Group 69">
              <a:extLst>
                <a:ext uri="{FF2B5EF4-FFF2-40B4-BE49-F238E27FC236}">
                  <a16:creationId xmlns:a16="http://schemas.microsoft.com/office/drawing/2014/main" id="{FB3D83DD-33C0-D64F-AEA3-0EDE4789704D}"/>
                </a:ext>
              </a:extLst>
            </p:cNvPr>
            <p:cNvGrpSpPr>
              <a:grpSpLocks/>
            </p:cNvGrpSpPr>
            <p:nvPr/>
          </p:nvGrpSpPr>
          <p:grpSpPr bwMode="auto">
            <a:xfrm>
              <a:off x="4749" y="668"/>
              <a:ext cx="581" cy="145"/>
              <a:chOff x="614" y="2568"/>
              <a:chExt cx="725" cy="139"/>
            </a:xfrm>
          </p:grpSpPr>
          <p:sp>
            <p:nvSpPr>
              <p:cNvPr id="177"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8"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3"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4" name="Group 73">
              <a:extLst>
                <a:ext uri="{FF2B5EF4-FFF2-40B4-BE49-F238E27FC236}">
                  <a16:creationId xmlns:a16="http://schemas.microsoft.com/office/drawing/2014/main" id="{A276F146-AB6A-8C4E-BD8B-856A510CB009}"/>
                </a:ext>
              </a:extLst>
            </p:cNvPr>
            <p:cNvGrpSpPr>
              <a:grpSpLocks/>
            </p:cNvGrpSpPr>
            <p:nvPr/>
          </p:nvGrpSpPr>
          <p:grpSpPr bwMode="auto">
            <a:xfrm>
              <a:off x="4747" y="994"/>
              <a:ext cx="581" cy="134"/>
              <a:chOff x="614" y="2568"/>
              <a:chExt cx="725" cy="139"/>
            </a:xfrm>
          </p:grpSpPr>
          <p:sp>
            <p:nvSpPr>
              <p:cNvPr id="175"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6"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5"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6"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7" name="Group 78">
              <a:extLst>
                <a:ext uri="{FF2B5EF4-FFF2-40B4-BE49-F238E27FC236}">
                  <a16:creationId xmlns:a16="http://schemas.microsoft.com/office/drawing/2014/main" id="{014CE493-B3CF-454F-97A3-BF80992E345C}"/>
                </a:ext>
              </a:extLst>
            </p:cNvPr>
            <p:cNvGrpSpPr>
              <a:grpSpLocks/>
            </p:cNvGrpSpPr>
            <p:nvPr/>
          </p:nvGrpSpPr>
          <p:grpSpPr bwMode="auto">
            <a:xfrm>
              <a:off x="4735" y="1627"/>
              <a:ext cx="582" cy="151"/>
              <a:chOff x="614" y="2568"/>
              <a:chExt cx="725" cy="139"/>
            </a:xfrm>
          </p:grpSpPr>
          <p:sp>
            <p:nvSpPr>
              <p:cNvPr id="173"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4"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8"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9" name="Group 82">
              <a:extLst>
                <a:ext uri="{FF2B5EF4-FFF2-40B4-BE49-F238E27FC236}">
                  <a16:creationId xmlns:a16="http://schemas.microsoft.com/office/drawing/2014/main" id="{1859255F-C0C6-124B-9F92-5E236F8BD3AF}"/>
                </a:ext>
              </a:extLst>
            </p:cNvPr>
            <p:cNvGrpSpPr>
              <a:grpSpLocks/>
            </p:cNvGrpSpPr>
            <p:nvPr/>
          </p:nvGrpSpPr>
          <p:grpSpPr bwMode="auto">
            <a:xfrm>
              <a:off x="4739" y="1327"/>
              <a:ext cx="582" cy="139"/>
              <a:chOff x="614" y="2568"/>
              <a:chExt cx="725" cy="139"/>
            </a:xfrm>
          </p:grpSpPr>
          <p:sp>
            <p:nvSpPr>
              <p:cNvPr id="171"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2"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60"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1"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2"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3"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4"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5"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6"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7"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8"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69"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0"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grpSp>
        <p:nvGrpSpPr>
          <p:cNvPr id="179" name="Group 96">
            <a:extLst>
              <a:ext uri="{FF2B5EF4-FFF2-40B4-BE49-F238E27FC236}">
                <a16:creationId xmlns:a16="http://schemas.microsoft.com/office/drawing/2014/main" id="{079DFC6E-4E8A-7B4D-8113-190A0989D0FB}"/>
              </a:ext>
            </a:extLst>
          </p:cNvPr>
          <p:cNvGrpSpPr>
            <a:grpSpLocks/>
          </p:cNvGrpSpPr>
          <p:nvPr/>
        </p:nvGrpSpPr>
        <p:grpSpPr bwMode="auto">
          <a:xfrm>
            <a:off x="2734523" y="1369488"/>
            <a:ext cx="667783" cy="586047"/>
            <a:chOff x="-44" y="1473"/>
            <a:chExt cx="981" cy="1105"/>
          </a:xfrm>
        </p:grpSpPr>
        <p:pic>
          <p:nvPicPr>
            <p:cNvPr id="180"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88"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999897" y="1993139"/>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746707" y="645982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0"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867352" y="2001551"/>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614162" y="646823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2" name="Slide Number Placeholder 2">
            <a:extLst>
              <a:ext uri="{FF2B5EF4-FFF2-40B4-BE49-F238E27FC236}">
                <a16:creationId xmlns:a16="http://schemas.microsoft.com/office/drawing/2014/main" id="{5F971824-E93B-A24D-9AB3-D5859F34EEA6}"/>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18</a:t>
            </a:fld>
            <a:endParaRPr lang="en-US" dirty="0"/>
          </a:p>
        </p:txBody>
      </p:sp>
    </p:spTree>
    <p:extLst>
      <p:ext uri="{BB962C8B-B14F-4D97-AF65-F5344CB8AC3E}">
        <p14:creationId xmlns:p14="http://schemas.microsoft.com/office/powerpoint/2010/main" val="2680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wipe(left)">
                                      <p:cBhvr>
                                        <p:cTn id="9" dur="2000"/>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3000"/>
                                        <p:tgtEl>
                                          <p:spTgt spid="1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2000"/>
                                        <p:tgtEl>
                                          <p:spTgt spid="11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right)">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2000"/>
                                        <p:tgtEl>
                                          <p:spTgt spid="13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right)">
                                      <p:cBhvr>
                                        <p:cTn id="38"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 cookies: comments</a:t>
            </a:r>
            <a:endParaRPr lang="en-US" sz="4400" dirty="0"/>
          </a:p>
        </p:txBody>
      </p:sp>
      <p:sp>
        <p:nvSpPr>
          <p:cNvPr id="88" name="Rectangle 3">
            <a:extLst>
              <a:ext uri="{FF2B5EF4-FFF2-40B4-BE49-F238E27FC236}">
                <a16:creationId xmlns:a16="http://schemas.microsoft.com/office/drawing/2014/main" id="{7CD5F1C3-47BC-1645-A288-078B99127C22}"/>
              </a:ext>
            </a:extLst>
          </p:cNvPr>
          <p:cNvSpPr txBox="1">
            <a:spLocks noChangeArrowheads="1"/>
          </p:cNvSpPr>
          <p:nvPr/>
        </p:nvSpPr>
        <p:spPr>
          <a:xfrm>
            <a:off x="648049" y="1556443"/>
            <a:ext cx="6034668" cy="2641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authorization</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shopping carts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recommendations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session state (Web e-mail)</a:t>
            </a:r>
          </a:p>
        </p:txBody>
      </p:sp>
      <p:sp>
        <p:nvSpPr>
          <p:cNvPr id="89" name="Rectangle 13">
            <a:extLst>
              <a:ext uri="{FF2B5EF4-FFF2-40B4-BE49-F238E27FC236}">
                <a16:creationId xmlns:a16="http://schemas.microsoft.com/office/drawing/2014/main" id="{BC2253F6-EA38-7C47-9CAD-4C2EC6BB22FB}"/>
              </a:ext>
            </a:extLst>
          </p:cNvPr>
          <p:cNvSpPr>
            <a:spLocks noChangeArrowheads="1"/>
          </p:cNvSpPr>
          <p:nvPr/>
        </p:nvSpPr>
        <p:spPr bwMode="auto">
          <a:xfrm>
            <a:off x="7504291" y="1568189"/>
            <a:ext cx="3810000" cy="35536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cookies and privacy:</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permit sites to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learn</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 lot about you on their site.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third party persistent cookies (tracking cookies) allow common identity (cookie value) to be tracked across multiple web sites</a:t>
            </a:r>
          </a:p>
        </p:txBody>
      </p:sp>
      <p:sp>
        <p:nvSpPr>
          <p:cNvPr id="90" name="Text Box 14">
            <a:extLst>
              <a:ext uri="{FF2B5EF4-FFF2-40B4-BE49-F238E27FC236}">
                <a16:creationId xmlns:a16="http://schemas.microsoft.com/office/drawing/2014/main" id="{D023EC46-D7D8-D04C-9048-D7EFE18FF312}"/>
              </a:ext>
            </a:extLst>
          </p:cNvPr>
          <p:cNvSpPr txBox="1">
            <a:spLocks noChangeArrowheads="1"/>
          </p:cNvSpPr>
          <p:nvPr/>
        </p:nvSpPr>
        <p:spPr bwMode="auto">
          <a:xfrm>
            <a:off x="10149568" y="1325611"/>
            <a:ext cx="8386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aside</a:t>
            </a:r>
          </a:p>
        </p:txBody>
      </p:sp>
      <p:sp>
        <p:nvSpPr>
          <p:cNvPr id="91" name="Rectangle 15">
            <a:extLst>
              <a:ext uri="{FF2B5EF4-FFF2-40B4-BE49-F238E27FC236}">
                <a16:creationId xmlns:a16="http://schemas.microsoft.com/office/drawing/2014/main" id="{2C2FE22D-B17F-7C44-AE2F-82497658660C}"/>
              </a:ext>
            </a:extLst>
          </p:cNvPr>
          <p:cNvSpPr>
            <a:spLocks noChangeArrowheads="1"/>
          </p:cNvSpPr>
          <p:nvPr/>
        </p:nvSpPr>
        <p:spPr bwMode="auto">
          <a:xfrm>
            <a:off x="721562" y="3980757"/>
            <a:ext cx="6267067"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Challenge: How to keep </a:t>
            </a:r>
            <a:r>
              <a:rPr kumimoji="0" lang="en-US" altLang="ja-JP"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state?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at protocol endpoints: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maintain state at sender/receiver over multiple transactions</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in messages: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a:t>
            </a:r>
            <a:r>
              <a:rPr kumimoji="0" lang="en-US" altLang="en-US" sz="28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inHTTP</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messages carry state</a:t>
            </a:r>
          </a:p>
        </p:txBody>
      </p:sp>
      <p:sp>
        <p:nvSpPr>
          <p:cNvPr id="7" name="Slide Number Placeholder 2">
            <a:extLst>
              <a:ext uri="{FF2B5EF4-FFF2-40B4-BE49-F238E27FC236}">
                <a16:creationId xmlns:a16="http://schemas.microsoft.com/office/drawing/2014/main" id="{4CE1477A-D004-E440-8562-59DA6EAD8E6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19</a:t>
            </a:fld>
            <a:endParaRPr lang="en-US" dirty="0"/>
          </a:p>
        </p:txBody>
      </p:sp>
    </p:spTree>
    <p:extLst>
      <p:ext uri="{BB962C8B-B14F-4D97-AF65-F5344CB8AC3E}">
        <p14:creationId xmlns:p14="http://schemas.microsoft.com/office/powerpoint/2010/main" val="2696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dissolv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Web and HTTP</a:t>
            </a:r>
            <a:endParaRPr lang="en-US" sz="4400" dirty="0"/>
          </a:p>
        </p:txBody>
      </p:sp>
      <p:sp>
        <p:nvSpPr>
          <p:cNvPr id="8" name="Rectangle 3">
            <a:extLst>
              <a:ext uri="{FF2B5EF4-FFF2-40B4-BE49-F238E27FC236}">
                <a16:creationId xmlns:a16="http://schemas.microsoft.com/office/drawing/2014/main" id="{2AB7AFB9-05B7-8F45-B2AB-A2B2DBC22CCE}"/>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First, a quick review…</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objects,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each of</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which can be stored on different Web servers</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 can be HTML file, JPEG image, Java applet, audio file,…</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base HTML-file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which includes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several referenced objects, each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addressable by a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URL,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e.g.,</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3" name="Group 10">
            <a:extLst>
              <a:ext uri="{FF2B5EF4-FFF2-40B4-BE49-F238E27FC236}">
                <a16:creationId xmlns:a16="http://schemas.microsoft.com/office/drawing/2014/main" id="{A0C8A734-DC35-F347-AF3E-C7E64B7D785E}"/>
              </a:ext>
            </a:extLst>
          </p:cNvPr>
          <p:cNvGrpSpPr>
            <a:grpSpLocks/>
          </p:cNvGrpSpPr>
          <p:nvPr/>
        </p:nvGrpSpPr>
        <p:grpSpPr bwMode="auto">
          <a:xfrm>
            <a:off x="2463366" y="4853073"/>
            <a:ext cx="6835775" cy="1144588"/>
            <a:chOff x="788" y="2955"/>
            <a:chExt cx="4306" cy="721"/>
          </a:xfrm>
        </p:grpSpPr>
        <p:sp>
          <p:nvSpPr>
            <p:cNvPr id="14" name="Text Box 5">
              <a:extLst>
                <a:ext uri="{FF2B5EF4-FFF2-40B4-BE49-F238E27FC236}">
                  <a16:creationId xmlns:a16="http://schemas.microsoft.com/office/drawing/2014/main" id="{07B49400-3628-264C-8D3A-69378F85C8C1}"/>
                </a:ext>
              </a:extLst>
            </p:cNvPr>
            <p:cNvSpPr txBox="1">
              <a:spLocks noChangeArrowheads="1"/>
            </p:cNvSpPr>
            <p:nvPr/>
          </p:nvSpPr>
          <p:spPr bwMode="auto">
            <a:xfrm>
              <a:off x="788" y="2955"/>
              <a:ext cx="41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a:t>
              </a: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4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someDept</a:t>
              </a: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4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pic.gif</a:t>
              </a:r>
              <a:endPar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sp>
          <p:nvSpPr>
            <p:cNvPr id="15" name="AutoShape 6">
              <a:extLst>
                <a:ext uri="{FF2B5EF4-FFF2-40B4-BE49-F238E27FC236}">
                  <a16:creationId xmlns:a16="http://schemas.microsoft.com/office/drawing/2014/main" id="{5B0BF68B-EFB6-904F-A81E-8D4DB716D3BA}"/>
                </a:ext>
              </a:extLst>
            </p:cNvPr>
            <p:cNvSpPr>
              <a:spLocks/>
            </p:cNvSpPr>
            <p:nvPr/>
          </p:nvSpPr>
          <p:spPr bwMode="auto">
            <a:xfrm rot="-5400000">
              <a:off x="1821" y="2281"/>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6" name="AutoShape 7">
              <a:extLst>
                <a:ext uri="{FF2B5EF4-FFF2-40B4-BE49-F238E27FC236}">
                  <a16:creationId xmlns:a16="http://schemas.microsoft.com/office/drawing/2014/main" id="{BF004AC2-43AC-6449-B799-0D73A5E5822D}"/>
                </a:ext>
              </a:extLst>
            </p:cNvPr>
            <p:cNvSpPr>
              <a:spLocks/>
            </p:cNvSpPr>
            <p:nvPr/>
          </p:nvSpPr>
          <p:spPr bwMode="auto">
            <a:xfrm rot="-5400000">
              <a:off x="4024" y="2277"/>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7" name="Text Box 8">
              <a:extLst>
                <a:ext uri="{FF2B5EF4-FFF2-40B4-BE49-F238E27FC236}">
                  <a16:creationId xmlns:a16="http://schemas.microsoft.com/office/drawing/2014/main" id="{4D5B851A-267A-1546-B45E-931C3F7AF0F8}"/>
                </a:ext>
              </a:extLst>
            </p:cNvPr>
            <p:cNvSpPr txBox="1">
              <a:spLocks noChangeArrowheads="1"/>
            </p:cNvSpPr>
            <p:nvPr/>
          </p:nvSpPr>
          <p:spPr bwMode="auto">
            <a:xfrm>
              <a:off x="1389" y="3388"/>
              <a:ext cx="10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host name</a:t>
              </a:r>
            </a:p>
          </p:txBody>
        </p:sp>
        <p:sp>
          <p:nvSpPr>
            <p:cNvPr id="18" name="Text Box 9">
              <a:extLst>
                <a:ext uri="{FF2B5EF4-FFF2-40B4-BE49-F238E27FC236}">
                  <a16:creationId xmlns:a16="http://schemas.microsoft.com/office/drawing/2014/main" id="{4EA9C80E-6BB3-B44E-A522-3C7B027B4CFC}"/>
                </a:ext>
              </a:extLst>
            </p:cNvPr>
            <p:cNvSpPr txBox="1">
              <a:spLocks noChangeArrowheads="1"/>
            </p:cNvSpPr>
            <p:nvPr/>
          </p:nvSpPr>
          <p:spPr bwMode="auto">
            <a:xfrm>
              <a:off x="3485" y="3338"/>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path</a:t>
              </a:r>
              <a:r>
                <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name</a:t>
              </a:r>
            </a:p>
          </p:txBody>
        </p:sp>
      </p:grpSp>
      <p:sp>
        <p:nvSpPr>
          <p:cNvPr id="10" name="Slide Number Placeholder 2">
            <a:extLst>
              <a:ext uri="{FF2B5EF4-FFF2-40B4-BE49-F238E27FC236}">
                <a16:creationId xmlns:a16="http://schemas.microsoft.com/office/drawing/2014/main" id="{31E9D565-6810-E44B-9B1D-6FAB7B7F8E1A}"/>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2</a:t>
            </a:fld>
            <a:endParaRPr lang="en-US" dirty="0"/>
          </a:p>
        </p:txBody>
      </p:sp>
    </p:spTree>
    <p:extLst>
      <p:ext uri="{BB962C8B-B14F-4D97-AF65-F5344CB8AC3E}">
        <p14:creationId xmlns:p14="http://schemas.microsoft.com/office/powerpoint/2010/main" val="63672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dissolv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dissolve">
                                      <p:cBhvr>
                                        <p:cTn id="12" dur="500"/>
                                        <p:tgtEl>
                                          <p:spTgt spid="8">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Example:  displaying a NY Times web page</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marR="0" lvl="0" indent="-127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GET base html file from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nytimes.com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fetch ad from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AdX.com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gr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Referer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“first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“third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did </a:t>
              </a:r>
              <a:r>
                <a:rPr kumimoji="0" lang="en-US" sz="20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4" name="Group 3">
            <a:extLst>
              <a:ext uri="{FF2B5EF4-FFF2-40B4-BE49-F238E27FC236}">
                <a16:creationId xmlns:a16="http://schemas.microsoft.com/office/drawing/2014/main" id="{A79FB72C-0CE6-6F4A-8318-7BBCBAF80D45}"/>
              </a:ext>
            </a:extLst>
          </p:cNvPr>
          <p:cNvGrpSpPr/>
          <p:nvPr/>
        </p:nvGrpSpPr>
        <p:grpSpPr>
          <a:xfrm>
            <a:off x="2655782" y="3088525"/>
            <a:ext cx="1853925" cy="1453555"/>
            <a:chOff x="2655782" y="3088525"/>
            <a:chExt cx="1853925" cy="1453555"/>
          </a:xfrm>
        </p:grpSpPr>
        <p:grpSp>
          <p:nvGrpSpPr>
            <p:cNvPr id="193" name="Group 192">
              <a:extLst>
                <a:ext uri="{FF2B5EF4-FFF2-40B4-BE49-F238E27FC236}">
                  <a16:creationId xmlns:a16="http://schemas.microsoft.com/office/drawing/2014/main" id="{F0737EF3-88DE-B24C-8B06-2EC1A067E461}"/>
                </a:ext>
              </a:extLst>
            </p:cNvPr>
            <p:cNvGrpSpPr/>
            <p:nvPr/>
          </p:nvGrpSpPr>
          <p:grpSpPr>
            <a:xfrm rot="18353253">
              <a:off x="2896693" y="3474816"/>
              <a:ext cx="826353" cy="1308176"/>
              <a:chOff x="4220856" y="2946324"/>
              <a:chExt cx="826353" cy="1308176"/>
            </a:xfrm>
          </p:grpSpPr>
          <p:grpSp>
            <p:nvGrpSpPr>
              <p:cNvPr id="194" name="Group 193">
                <a:extLst>
                  <a:ext uri="{FF2B5EF4-FFF2-40B4-BE49-F238E27FC236}">
                    <a16:creationId xmlns:a16="http://schemas.microsoft.com/office/drawing/2014/main" id="{FA1C25C4-6393-2D45-A39C-53270B6CDDB6}"/>
                  </a:ext>
                </a:extLst>
              </p:cNvPr>
              <p:cNvGrpSpPr/>
              <p:nvPr/>
            </p:nvGrpSpPr>
            <p:grpSpPr>
              <a:xfrm>
                <a:off x="4673600" y="2946400"/>
                <a:ext cx="373609" cy="1308100"/>
                <a:chOff x="4673600" y="2946400"/>
                <a:chExt cx="373609" cy="1308100"/>
              </a:xfrm>
            </p:grpSpPr>
            <p:cxnSp>
              <p:nvCxnSpPr>
                <p:cNvPr id="196" name="Straight Arrow Connector 195">
                  <a:extLst>
                    <a:ext uri="{FF2B5EF4-FFF2-40B4-BE49-F238E27FC236}">
                      <a16:creationId xmlns:a16="http://schemas.microsoft.com/office/drawing/2014/main" id="{12DCD062-8181-A647-955D-683D45502F6E}"/>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3E4A219F-A0E7-8645-8484-086EBA3A6E59}"/>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TextBox 197">
                  <a:extLst>
                    <a:ext uri="{FF2B5EF4-FFF2-40B4-BE49-F238E27FC236}">
                      <a16:creationId xmlns:a16="http://schemas.microsoft.com/office/drawing/2014/main" id="{8E738B55-E22B-3A43-A564-F6EA3FC17C98}"/>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95" name="TextBox 194">
                <a:extLst>
                  <a:ext uri="{FF2B5EF4-FFF2-40B4-BE49-F238E27FC236}">
                    <a16:creationId xmlns:a16="http://schemas.microsoft.com/office/drawing/2014/main" id="{1E9006DF-11BD-C547-A32C-1F00EC824547}"/>
                  </a:ext>
                </a:extLst>
              </p:cNvPr>
              <p:cNvSpPr txBox="1"/>
              <p:nvPr/>
            </p:nvSpPr>
            <p:spPr>
              <a:xfrm rot="3246747">
                <a:off x="4123079" y="3044101"/>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99" name="Group 198">
              <a:extLst>
                <a:ext uri="{FF2B5EF4-FFF2-40B4-BE49-F238E27FC236}">
                  <a16:creationId xmlns:a16="http://schemas.microsoft.com/office/drawing/2014/main" id="{407DB6C2-0CEA-3648-B1B6-77CE57048243}"/>
                </a:ext>
              </a:extLst>
            </p:cNvPr>
            <p:cNvGrpSpPr/>
            <p:nvPr/>
          </p:nvGrpSpPr>
          <p:grpSpPr>
            <a:xfrm rot="18353253">
              <a:off x="3477459" y="2812673"/>
              <a:ext cx="756395" cy="1308100"/>
              <a:chOff x="5143500" y="2959100"/>
              <a:chExt cx="756395" cy="1308100"/>
            </a:xfrm>
          </p:grpSpPr>
          <p:grpSp>
            <p:nvGrpSpPr>
              <p:cNvPr id="200" name="Group 199">
                <a:extLst>
                  <a:ext uri="{FF2B5EF4-FFF2-40B4-BE49-F238E27FC236}">
                    <a16:creationId xmlns:a16="http://schemas.microsoft.com/office/drawing/2014/main" id="{54115DA7-DE3B-4447-845E-235ACC3FAAAA}"/>
                  </a:ext>
                </a:extLst>
              </p:cNvPr>
              <p:cNvGrpSpPr/>
              <p:nvPr/>
            </p:nvGrpSpPr>
            <p:grpSpPr>
              <a:xfrm>
                <a:off x="5143500" y="2959100"/>
                <a:ext cx="373609" cy="1308100"/>
                <a:chOff x="4673600" y="2946400"/>
                <a:chExt cx="373609" cy="1308100"/>
              </a:xfrm>
            </p:grpSpPr>
            <p:cxnSp>
              <p:nvCxnSpPr>
                <p:cNvPr id="202" name="Straight Arrow Connector 201">
                  <a:extLst>
                    <a:ext uri="{FF2B5EF4-FFF2-40B4-BE49-F238E27FC236}">
                      <a16:creationId xmlns:a16="http://schemas.microsoft.com/office/drawing/2014/main" id="{F9E6592C-CDC7-B141-8823-F0A2C3118C37}"/>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0DE26BA7-BAE1-8A4D-B468-465A4FCB9C9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D694AEC2-DCB9-F84B-AD91-BF0427B65907}"/>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201" name="TextBox 200">
                <a:extLst>
                  <a:ext uri="{FF2B5EF4-FFF2-40B4-BE49-F238E27FC236}">
                    <a16:creationId xmlns:a16="http://schemas.microsoft.com/office/drawing/2014/main" id="{0DED2786-F044-3447-B63A-D53A273462BC}"/>
                  </a:ext>
                </a:extLst>
              </p:cNvPr>
              <p:cNvSpPr txBox="1"/>
              <p:nvPr/>
            </p:nvSpPr>
            <p:spPr>
              <a:xfrm rot="3077103">
                <a:off x="5261072" y="3063392"/>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grpSp>
        <p:nvGrpSpPr>
          <p:cNvPr id="205" name="Group 204">
            <a:extLst>
              <a:ext uri="{FF2B5EF4-FFF2-40B4-BE49-F238E27FC236}">
                <a16:creationId xmlns:a16="http://schemas.microsoft.com/office/drawing/2014/main" id="{154A1081-6C53-E145-BDD1-3FA5A22FACF9}"/>
              </a:ext>
            </a:extLst>
          </p:cNvPr>
          <p:cNvGrpSpPr/>
          <p:nvPr/>
        </p:nvGrpSpPr>
        <p:grpSpPr>
          <a:xfrm>
            <a:off x="5130800" y="4368800"/>
            <a:ext cx="3136900" cy="890032"/>
            <a:chOff x="5461000" y="4394200"/>
            <a:chExt cx="3136900" cy="8900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461000" y="4394200"/>
              <a:ext cx="3136900" cy="535548"/>
              <a:chOff x="6299200" y="3035300"/>
              <a:chExt cx="3136900" cy="535548"/>
            </a:xfrm>
          </p:grpSpPr>
          <p:sp>
            <p:nvSpPr>
              <p:cNvPr id="208" name="TextBox 207">
                <a:extLst>
                  <a:ext uri="{FF2B5EF4-FFF2-40B4-BE49-F238E27FC236}">
                    <a16:creationId xmlns:a16="http://schemas.microsoft.com/office/drawing/2014/main" id="{6D133E31-40C7-874C-B037-5CF94EEA15C1}"/>
                  </a:ext>
                </a:extLst>
              </p:cNvPr>
              <p:cNvSpPr txBox="1"/>
              <p:nvPr/>
            </p:nvSpPr>
            <p:spPr>
              <a:xfrm>
                <a:off x="6299200" y="30353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413500" y="3276600"/>
                <a:ext cx="3022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Referer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socks.com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cookie: 7493</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51500" y="5346700"/>
            <a:ext cx="2641600" cy="840348"/>
            <a:chOff x="6032500" y="5308600"/>
            <a:chExt cx="2641600" cy="840348"/>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32500" y="5600700"/>
              <a:ext cx="2641600" cy="548248"/>
              <a:chOff x="6680200" y="3187700"/>
              <a:chExt cx="2641600" cy="548248"/>
            </a:xfrm>
          </p:grpSpPr>
          <p:sp>
            <p:nvSpPr>
              <p:cNvPr id="216" name="TextBox 215">
                <a:extLst>
                  <a:ext uri="{FF2B5EF4-FFF2-40B4-BE49-F238E27FC236}">
                    <a16:creationId xmlns:a16="http://schemas.microsoft.com/office/drawing/2014/main" id="{D4ADF513-A7C3-0143-9B0C-2D1C1BD238A3}"/>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socks.com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4216838" y="1104901"/>
            <a:ext cx="4737100" cy="18288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406CAEE-15FB-EE40-8BF7-814EA1DACBFC}"/>
              </a:ext>
            </a:extLst>
          </p:cNvPr>
          <p:cNvSpPr txBox="1"/>
          <p:nvPr/>
        </p:nvSpPr>
        <p:spPr>
          <a:xfrm>
            <a:off x="7973060" y="2425700"/>
            <a:ext cx="3886201"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tracks my web browsing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over sites with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ads</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return targeted ads based on browsing history</a:t>
            </a:r>
          </a:p>
        </p:txBody>
      </p:sp>
    </p:spTree>
    <p:extLst>
      <p:ext uri="{BB962C8B-B14F-4D97-AF65-F5344CB8AC3E}">
        <p14:creationId xmlns:p14="http://schemas.microsoft.com/office/powerpoint/2010/main" val="4388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wipe(left)">
                                      <p:cBhvr>
                                        <p:cTn id="12" dur="500"/>
                                        <p:tgtEl>
                                          <p:spTgt spid="205"/>
                                        </p:tgtEl>
                                      </p:cBhvr>
                                    </p:animEffect>
                                  </p:childTnLst>
                                </p:cTn>
                              </p:par>
                              <p:par>
                                <p:cTn id="13" presetID="9" presetClass="exit" presetSubtype="0" fill="hold"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dissolve">
                                      <p:cBhvr>
                                        <p:cTn id="19" dur="500"/>
                                        <p:tgtEl>
                                          <p:spTgt spid="2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13"/>
                                        </p:tgtEl>
                                        <p:attrNameLst>
                                          <p:attrName>style.visibility</p:attrName>
                                        </p:attrNameLst>
                                      </p:cBhvr>
                                      <p:to>
                                        <p:strVal val="visible"/>
                                      </p:to>
                                    </p:set>
                                    <p:animEffect transition="in" filter="wipe(right)">
                                      <p:cBhvr>
                                        <p:cTn id="24" dur="500"/>
                                        <p:tgtEl>
                                          <p:spTgt spid="213"/>
                                        </p:tgtEl>
                                      </p:cBhvr>
                                    </p:animEffect>
                                  </p:childTnLst>
                                </p:cTn>
                              </p:par>
                              <p:par>
                                <p:cTn id="25" presetID="9" presetClass="exit" presetSubtype="0" fill="hold" nodeType="withEffect">
                                  <p:stCondLst>
                                    <p:cond delay="0"/>
                                  </p:stCondLst>
                                  <p:childTnLst>
                                    <p:animEffect transition="out" filter="dissolve">
                                      <p:cBhvr>
                                        <p:cTn id="26" dur="500"/>
                                        <p:tgtEl>
                                          <p:spTgt spid="205"/>
                                        </p:tgtEl>
                                      </p:cBhvr>
                                    </p:animEffect>
                                    <p:set>
                                      <p:cBhvr>
                                        <p:cTn id="27" dur="1" fill="hold">
                                          <p:stCondLst>
                                            <p:cond delay="499"/>
                                          </p:stCondLst>
                                        </p:cTn>
                                        <p:tgtEl>
                                          <p:spTgt spid="20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13"/>
                                        </p:tgtEl>
                                      </p:cBhvr>
                                    </p:animEffect>
                                    <p:set>
                                      <p:cBhvr>
                                        <p:cTn id="37"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106841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 </a:t>
            </a:r>
            <a:r>
              <a:rPr kumimoji="0" lang="en-US" sz="2400" b="0" i="0" u="none" strike="noStrike" kern="1200" cap="none" spc="0" normalizeH="0" baseline="0" noProof="0" dirty="0">
                <a:ln>
                  <a:noFill/>
                </a:ln>
                <a:solidFill>
                  <a:srgbClr val="0E01A0"/>
                </a:solidFill>
                <a:effectLst/>
                <a:uLnTx/>
                <a:uFillTx/>
                <a:latin typeface="Calibri" panose="020F0502020204030204"/>
                <a:ea typeface="+mn-ea"/>
                <a:cs typeface="+mn-cs"/>
              </a:rPr>
              <a:t>(one day later)</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3498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636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AdX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205" name="Group 204">
            <a:extLst>
              <a:ext uri="{FF2B5EF4-FFF2-40B4-BE49-F238E27FC236}">
                <a16:creationId xmlns:a16="http://schemas.microsoft.com/office/drawing/2014/main" id="{154A1081-6C53-E145-BDD1-3FA5A22FACF9}"/>
              </a:ext>
            </a:extLst>
          </p:cNvPr>
          <p:cNvGrpSpPr/>
          <p:nvPr/>
        </p:nvGrpSpPr>
        <p:grpSpPr>
          <a:xfrm>
            <a:off x="4978400" y="4381500"/>
            <a:ext cx="3289300" cy="877332"/>
            <a:chOff x="5308600" y="4406900"/>
            <a:chExt cx="3289300" cy="8773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308600" y="4406900"/>
              <a:ext cx="3289300" cy="548046"/>
              <a:chOff x="6146800" y="3048000"/>
              <a:chExt cx="3289300" cy="548046"/>
            </a:xfrm>
          </p:grpSpPr>
          <p:sp>
            <p:nvSpPr>
              <p:cNvPr id="208" name="TextBox 207">
                <a:extLst>
                  <a:ext uri="{FF2B5EF4-FFF2-40B4-BE49-F238E27FC236}">
                    <a16:creationId xmlns:a16="http://schemas.microsoft.com/office/drawing/2014/main" id="{6D133E31-40C7-874C-B037-5CF94EEA15C1}"/>
                  </a:ext>
                </a:extLst>
              </p:cNvPr>
              <p:cNvSpPr txBox="1"/>
              <p:nvPr/>
            </p:nvSpPr>
            <p:spPr>
              <a:xfrm>
                <a:off x="6146800" y="30480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273800" y="3276600"/>
                <a:ext cx="31623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Referer:nytimes.com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26100" y="5346700"/>
            <a:ext cx="2641600" cy="865546"/>
            <a:chOff x="6007100" y="5308600"/>
            <a:chExt cx="2641600" cy="865546"/>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07100" y="5600700"/>
              <a:ext cx="2641600" cy="573446"/>
              <a:chOff x="6654800" y="3187700"/>
              <a:chExt cx="2641600" cy="573446"/>
            </a:xfrm>
          </p:grpSpPr>
          <p:sp>
            <p:nvSpPr>
              <p:cNvPr id="216" name="TextBox 215">
                <a:extLst>
                  <a:ext uri="{FF2B5EF4-FFF2-40B4-BE49-F238E27FC236}">
                    <a16:creationId xmlns:a16="http://schemas.microsoft.com/office/drawing/2014/main" id="{D4ADF513-A7C3-0143-9B0C-2D1C1BD238A3}"/>
                  </a:ext>
                </a:extLst>
              </p:cNvPr>
              <p:cNvSpPr txBox="1"/>
              <p:nvPr/>
            </p:nvSpPr>
            <p:spPr>
              <a:xfrm>
                <a:off x="66548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781800" y="3441700"/>
                <a:ext cx="2514600" cy="319446"/>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socks.com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152400" y="1257300"/>
            <a:ext cx="3035300" cy="22733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273E8AE-1256-8543-903F-14016A3284D0}"/>
              </a:ext>
            </a:extLst>
          </p:cNvPr>
          <p:cNvSpPr/>
          <p:nvPr/>
        </p:nvSpPr>
        <p:spPr>
          <a:xfrm>
            <a:off x="5041900" y="1663700"/>
            <a:ext cx="16764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CC1C141-45F3-B748-A65C-DC6615D1E4E2}"/>
              </a:ext>
            </a:extLst>
          </p:cNvPr>
          <p:cNvPicPr>
            <a:picLocks noChangeAspect="1"/>
          </p:cNvPicPr>
          <p:nvPr/>
        </p:nvPicPr>
        <p:blipFill>
          <a:blip r:embed="rId7"/>
          <a:stretch>
            <a:fillRect/>
          </a:stretch>
        </p:blipFill>
        <p:spPr>
          <a:xfrm>
            <a:off x="5168900" y="1705046"/>
            <a:ext cx="1447800" cy="777076"/>
          </a:xfrm>
          <a:prstGeom prst="rect">
            <a:avLst/>
          </a:prstGeom>
        </p:spPr>
      </p:pic>
      <p:grpSp>
        <p:nvGrpSpPr>
          <p:cNvPr id="50" name="Group 49">
            <a:extLst>
              <a:ext uri="{FF2B5EF4-FFF2-40B4-BE49-F238E27FC236}">
                <a16:creationId xmlns:a16="http://schemas.microsoft.com/office/drawing/2014/main" id="{4EFDBB5A-1D49-7740-BFA3-76D3B419C8FA}"/>
              </a:ext>
            </a:extLst>
          </p:cNvPr>
          <p:cNvGrpSpPr/>
          <p:nvPr/>
        </p:nvGrpSpPr>
        <p:grpSpPr>
          <a:xfrm>
            <a:off x="2946400" y="2946400"/>
            <a:ext cx="3797300" cy="1333500"/>
            <a:chOff x="2946400" y="2946400"/>
            <a:chExt cx="3797300" cy="1333500"/>
          </a:xfrm>
        </p:grpSpPr>
        <p:sp>
          <p:nvSpPr>
            <p:cNvPr id="186" name="TextBox 185">
              <a:extLst>
                <a:ext uri="{FF2B5EF4-FFF2-40B4-BE49-F238E27FC236}">
                  <a16:creationId xmlns:a16="http://schemas.microsoft.com/office/drawing/2014/main" id="{EA8EEB57-D796-A44F-AABC-98D2692E45FA}"/>
                </a:ext>
              </a:extLst>
            </p:cNvPr>
            <p:cNvSpPr txBox="1"/>
            <p:nvPr/>
          </p:nvSpPr>
          <p:spPr>
            <a:xfrm>
              <a:off x="2946400" y="37338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nvGrpSpPr>
            <p:cNvPr id="12" name="Group 11">
              <a:extLst>
                <a:ext uri="{FF2B5EF4-FFF2-40B4-BE49-F238E27FC236}">
                  <a16:creationId xmlns:a16="http://schemas.microsoft.com/office/drawing/2014/main" id="{67F4D187-FD30-4243-9DC3-FEED945AA79A}"/>
                </a:ext>
              </a:extLst>
            </p:cNvPr>
            <p:cNvGrpSpPr/>
            <p:nvPr/>
          </p:nvGrpSpPr>
          <p:grpSpPr>
            <a:xfrm>
              <a:off x="3771900" y="2946400"/>
              <a:ext cx="2971800" cy="1333500"/>
              <a:chOff x="3771900" y="2946400"/>
              <a:chExt cx="2971800" cy="1333500"/>
            </a:xfrm>
          </p:grpSpPr>
          <p:cxnSp>
            <p:nvCxnSpPr>
              <p:cNvPr id="172" name="Straight Arrow Connector 171">
                <a:extLst>
                  <a:ext uri="{FF2B5EF4-FFF2-40B4-BE49-F238E27FC236}">
                    <a16:creationId xmlns:a16="http://schemas.microsoft.com/office/drawing/2014/main" id="{B1744345-32CD-D945-8799-A1B7A26C0FC5}"/>
                  </a:ext>
                </a:extLst>
              </p:cNvPr>
              <p:cNvCxnSpPr>
                <a:cxnSpLocks/>
              </p:cNvCxnSpPr>
              <p:nvPr/>
            </p:nvCxnSpPr>
            <p:spPr>
              <a:xfrm flipV="1">
                <a:off x="5118100" y="29718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55889BE-7365-4243-803E-53D3F804C2DC}"/>
                  </a:ext>
                </a:extLst>
              </p:cNvPr>
              <p:cNvSpPr txBox="1"/>
              <p:nvPr/>
            </p:nvSpPr>
            <p:spPr>
              <a:xfrm>
                <a:off x="5105400" y="33020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nvGrpSpPr>
              <p:cNvPr id="187" name="Group 186">
                <a:extLst>
                  <a:ext uri="{FF2B5EF4-FFF2-40B4-BE49-F238E27FC236}">
                    <a16:creationId xmlns:a16="http://schemas.microsoft.com/office/drawing/2014/main" id="{CEF64886-9C2F-0540-8430-13E580BAFE5B}"/>
                  </a:ext>
                </a:extLst>
              </p:cNvPr>
              <p:cNvGrpSpPr/>
              <p:nvPr/>
            </p:nvGrpSpPr>
            <p:grpSpPr>
              <a:xfrm>
                <a:off x="3771900" y="2946400"/>
                <a:ext cx="1473200" cy="1308100"/>
                <a:chOff x="3771900" y="2946400"/>
                <a:chExt cx="1473200" cy="1308100"/>
              </a:xfrm>
            </p:grpSpPr>
            <p:cxnSp>
              <p:nvCxnSpPr>
                <p:cNvPr id="188" name="Straight Arrow Connector 187">
                  <a:extLst>
                    <a:ext uri="{FF2B5EF4-FFF2-40B4-BE49-F238E27FC236}">
                      <a16:creationId xmlns:a16="http://schemas.microsoft.com/office/drawing/2014/main" id="{1584FBF9-445E-9940-944C-DEF9B15F5A92}"/>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A200226F-2290-A54B-916F-CB43D1EF79D6}"/>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90" name="TextBox 189">
                <a:extLst>
                  <a:ext uri="{FF2B5EF4-FFF2-40B4-BE49-F238E27FC236}">
                    <a16:creationId xmlns:a16="http://schemas.microsoft.com/office/drawing/2014/main" id="{953EEF58-8AF1-E74B-834B-1AE029DD3520}"/>
                  </a:ext>
                </a:extLst>
              </p:cNvPr>
              <p:cNvSpPr txBox="1"/>
              <p:nvPr/>
            </p:nvSpPr>
            <p:spPr>
              <a:xfrm>
                <a:off x="4876800" y="37465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sp>
        <p:nvSpPr>
          <p:cNvPr id="191" name="TextBox 190">
            <a:extLst>
              <a:ext uri="{FF2B5EF4-FFF2-40B4-BE49-F238E27FC236}">
                <a16:creationId xmlns:a16="http://schemas.microsoft.com/office/drawing/2014/main" id="{2DA4981F-F39B-3A49-A46E-25D2EC80F748}"/>
              </a:ext>
            </a:extLst>
          </p:cNvPr>
          <p:cNvSpPr txBox="1"/>
          <p:nvPr/>
        </p:nvSpPr>
        <p:spPr>
          <a:xfrm>
            <a:off x="7010400" y="2019300"/>
            <a:ext cx="1848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arts, 2/17/22</a:t>
            </a:r>
          </a:p>
        </p:txBody>
      </p:sp>
      <p:sp>
        <p:nvSpPr>
          <p:cNvPr id="222" name="TextBox 221">
            <a:extLst>
              <a:ext uri="{FF2B5EF4-FFF2-40B4-BE49-F238E27FC236}">
                <a16:creationId xmlns:a16="http://schemas.microsoft.com/office/drawing/2014/main" id="{3E2282F4-4356-234C-94F2-286B1CE1E2A1}"/>
              </a:ext>
            </a:extLst>
          </p:cNvPr>
          <p:cNvSpPr txBox="1"/>
          <p:nvPr/>
        </p:nvSpPr>
        <p:spPr>
          <a:xfrm>
            <a:off x="9251409" y="5626100"/>
            <a:ext cx="26661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arts, 2/15/22</a:t>
            </a:r>
          </a:p>
        </p:txBody>
      </p:sp>
      <p:sp>
        <p:nvSpPr>
          <p:cNvPr id="20" name="TextBox 19">
            <a:extLst>
              <a:ext uri="{FF2B5EF4-FFF2-40B4-BE49-F238E27FC236}">
                <a16:creationId xmlns:a16="http://schemas.microsoft.com/office/drawing/2014/main" id="{13AC850B-40A2-CC4E-92FB-CE11DA696EF3}"/>
              </a:ext>
            </a:extLst>
          </p:cNvPr>
          <p:cNvSpPr txBox="1"/>
          <p:nvPr/>
        </p:nvSpPr>
        <p:spPr>
          <a:xfrm>
            <a:off x="5753100" y="6108700"/>
            <a:ext cx="2269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Returned ad for socks!</a:t>
            </a:r>
          </a:p>
        </p:txBody>
      </p:sp>
    </p:spTree>
    <p:extLst>
      <p:ext uri="{BB962C8B-B14F-4D97-AF65-F5344CB8AC3E}">
        <p14:creationId xmlns:p14="http://schemas.microsoft.com/office/powerpoint/2010/main" val="39510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dissolve">
                                      <p:cBhvr>
                                        <p:cTn id="11" dur="5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wipe(left)">
                                      <p:cBhvr>
                                        <p:cTn id="16" dur="500"/>
                                        <p:tgtEl>
                                          <p:spTgt spid="205"/>
                                        </p:tgtEl>
                                      </p:cBhvr>
                                    </p:animEffect>
                                  </p:childTnLst>
                                </p:cTn>
                              </p:par>
                              <p:par>
                                <p:cTn id="17" presetID="9" presetClass="exit" presetSubtype="0" fill="hold" nodeType="withEffect">
                                  <p:stCondLst>
                                    <p:cond delay="0"/>
                                  </p:stCondLst>
                                  <p:childTnLst>
                                    <p:animEffect transition="out" filter="dissolv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dissolve">
                                      <p:cBhvr>
                                        <p:cTn id="23" dur="500"/>
                                        <p:tgtEl>
                                          <p:spTgt spid="2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wipe(right)">
                                      <p:cBhvr>
                                        <p:cTn id="28" dur="500"/>
                                        <p:tgtEl>
                                          <p:spTgt spid="213"/>
                                        </p:tgtEl>
                                      </p:cBhvr>
                                    </p:animEffect>
                                  </p:childTnLst>
                                </p:cTn>
                              </p:par>
                              <p:par>
                                <p:cTn id="29" presetID="9" presetClass="exit" presetSubtype="0" fill="hold" nodeType="withEffect">
                                  <p:stCondLst>
                                    <p:cond delay="0"/>
                                  </p:stCondLst>
                                  <p:childTnLst>
                                    <p:animEffect transition="out" filter="dissolve">
                                      <p:cBhvr>
                                        <p:cTn id="30" dur="500"/>
                                        <p:tgtEl>
                                          <p:spTgt spid="205"/>
                                        </p:tgtEl>
                                      </p:cBhvr>
                                    </p:animEffect>
                                    <p:set>
                                      <p:cBhvr>
                                        <p:cTn id="31" dur="1" fill="hold">
                                          <p:stCondLst>
                                            <p:cond delay="499"/>
                                          </p:stCondLst>
                                        </p:cTn>
                                        <p:tgtEl>
                                          <p:spTgt spid="20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22"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79013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613541" y="1386556"/>
            <a:ext cx="10515600" cy="5071394"/>
          </a:xfrm>
        </p:spPr>
        <p:txBody>
          <a:bodyPr>
            <a:normAutofit lnSpcReduction="10000"/>
          </a:bodyPr>
          <a:lstStyle/>
          <a:p>
            <a:pPr marL="0" indent="0">
              <a:buNone/>
            </a:pPr>
            <a:r>
              <a:rPr lang="en-US" sz="3200" dirty="0"/>
              <a:t>Cookies can be used to: </a:t>
            </a:r>
          </a:p>
          <a:p>
            <a:pPr marL="463550" indent="-227013">
              <a:buClr>
                <a:srgbClr val="0A14A3"/>
              </a:buClr>
              <a:buFont typeface="Wingdings" pitchFamily="2" charset="2"/>
              <a:buChar char="§"/>
            </a:pPr>
            <a:r>
              <a:rPr lang="en-US" dirty="0"/>
              <a:t>track user behavior on a given website (</a:t>
            </a:r>
            <a:r>
              <a:rPr lang="en-US" dirty="0">
                <a:solidFill>
                  <a:srgbClr val="C00000"/>
                </a:solidFill>
              </a:rPr>
              <a:t>first party cookies</a:t>
            </a:r>
            <a:r>
              <a:rPr lang="en-US" dirty="0"/>
              <a:t>)</a:t>
            </a:r>
          </a:p>
          <a:p>
            <a:pPr marL="463550" indent="-227013">
              <a:buClr>
                <a:srgbClr val="0A14A3"/>
              </a:buClr>
              <a:buFont typeface="Wingdings" pitchFamily="2" charset="2"/>
              <a:buChar char="§"/>
            </a:pPr>
            <a:r>
              <a:rPr lang="en-US" dirty="0"/>
              <a:t>track user behavior across multiple websites (</a:t>
            </a:r>
            <a:r>
              <a:rPr lang="en-US" dirty="0">
                <a:solidFill>
                  <a:srgbClr val="C00000"/>
                </a:solidFill>
              </a:rPr>
              <a:t>third party cookies</a:t>
            </a:r>
            <a:r>
              <a:rPr lang="en-US" dirty="0"/>
              <a:t>) without user ever choosing to visit tracker site (!)</a:t>
            </a:r>
          </a:p>
          <a:p>
            <a:pPr marL="463550" indent="-227013">
              <a:buClr>
                <a:srgbClr val="0A14A3"/>
              </a:buClr>
              <a:buFont typeface="Wingdings" pitchFamily="2" charset="2"/>
              <a:buChar char="§"/>
            </a:pPr>
            <a:r>
              <a:rPr lang="en-US" dirty="0"/>
              <a:t>tracking may be </a:t>
            </a:r>
            <a:r>
              <a:rPr lang="en-US" i="1" dirty="0"/>
              <a:t>invisible</a:t>
            </a:r>
            <a:r>
              <a:rPr lang="en-US" dirty="0"/>
              <a:t> to user:</a:t>
            </a:r>
          </a:p>
          <a:p>
            <a:pPr marL="860425" lvl="1" indent="-168275">
              <a:buClr>
                <a:srgbClr val="0A14A3"/>
              </a:buClr>
            </a:pPr>
            <a:r>
              <a:rPr lang="en-US" dirty="0"/>
              <a:t>rather than displayed ad triggering HTTP GET to tracker, could be an invisible link</a:t>
            </a:r>
          </a:p>
          <a:p>
            <a:pPr marL="920750" lvl="1" indent="-227013">
              <a:buClr>
                <a:srgbClr val="0A14A3"/>
              </a:buClr>
              <a:buFont typeface="Wingdings" pitchFamily="2" charset="2"/>
              <a:buChar char="§"/>
            </a:pPr>
            <a:endParaRPr lang="en-US" dirty="0"/>
          </a:p>
          <a:p>
            <a:pPr marL="236537" indent="0">
              <a:buClr>
                <a:srgbClr val="0A14A3"/>
              </a:buClr>
              <a:buNone/>
            </a:pPr>
            <a:r>
              <a:rPr lang="en-US" dirty="0"/>
              <a:t>third party tracking via cookies:</a:t>
            </a:r>
          </a:p>
          <a:p>
            <a:pPr marL="692150" indent="-341313">
              <a:buClr>
                <a:srgbClr val="0A14A3"/>
              </a:buClr>
              <a:buFont typeface="Wingdings" pitchFamily="2" charset="2"/>
              <a:buChar char="§"/>
            </a:pPr>
            <a:r>
              <a:rPr lang="en-US" dirty="0"/>
              <a:t>disabled by default in Firefox, Safari browsers</a:t>
            </a:r>
          </a:p>
          <a:p>
            <a:pPr marL="692150" indent="-341313">
              <a:buClr>
                <a:srgbClr val="0A14A3"/>
              </a:buClr>
              <a:buFont typeface="Wingdings" pitchFamily="2" charset="2"/>
              <a:buChar char="§"/>
            </a:pPr>
            <a:r>
              <a:rPr lang="en-US" dirty="0"/>
              <a:t>to be disabled in Chrome browser in 2023</a:t>
            </a:r>
          </a:p>
        </p:txBody>
      </p:sp>
    </p:spTree>
    <p:extLst>
      <p:ext uri="{BB962C8B-B14F-4D97-AF65-F5344CB8AC3E}">
        <p14:creationId xmlns:p14="http://schemas.microsoft.com/office/powerpoint/2010/main" val="411581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dissolve">
                                      <p:cBhvr>
                                        <p:cTn id="7" dur="500"/>
                                        <p:tgtEl>
                                          <p:spTgt spid="11">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7" end="7"/>
                                            </p:txEl>
                                          </p:spTgt>
                                        </p:tgtEl>
                                        <p:attrNameLst>
                                          <p:attrName>style.visibility</p:attrName>
                                        </p:attrNameLst>
                                      </p:cBhvr>
                                      <p:to>
                                        <p:strVal val="visible"/>
                                      </p:to>
                                    </p:set>
                                    <p:animEffect transition="in" filter="dissolve">
                                      <p:cBhvr>
                                        <p:cTn id="10" dur="500"/>
                                        <p:tgtEl>
                                          <p:spTgt spid="11">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animEffect transition="in" filter="dissolve">
                                      <p:cBhvr>
                                        <p:cTn id="13"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 GDPR </a:t>
            </a:r>
            <a:r>
              <a:rPr kumimoji="0" lang="en-US" sz="28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and cookies</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a:t>
            </a:r>
            <a:endParaRPr lang="en-US" sz="4400" dirty="0"/>
          </a:p>
        </p:txBody>
      </p:sp>
      <p:grpSp>
        <p:nvGrpSpPr>
          <p:cNvPr id="8" name="Group 171">
            <a:extLst>
              <a:ext uri="{FF2B5EF4-FFF2-40B4-BE49-F238E27FC236}">
                <a16:creationId xmlns:a16="http://schemas.microsoft.com/office/drawing/2014/main" id="{E76E25C6-83D0-304F-B3E3-A37D3DAE7B5C}"/>
              </a:ext>
            </a:extLst>
          </p:cNvPr>
          <p:cNvGrpSpPr>
            <a:grpSpLocks/>
          </p:cNvGrpSpPr>
          <p:nvPr/>
        </p:nvGrpSpPr>
        <p:grpSpPr bwMode="auto">
          <a:xfrm>
            <a:off x="6272213" y="2445088"/>
            <a:ext cx="687387" cy="763588"/>
            <a:chOff x="-44" y="1473"/>
            <a:chExt cx="981" cy="1105"/>
          </a:xfrm>
        </p:grpSpPr>
        <p:pic>
          <p:nvPicPr>
            <p:cNvPr id="10" name="Picture 172" descr="desktop_computer_stylized_medium">
              <a:extLst>
                <a:ext uri="{FF2B5EF4-FFF2-40B4-BE49-F238E27FC236}">
                  <a16:creationId xmlns:a16="http://schemas.microsoft.com/office/drawing/2014/main" id="{CB2AE99F-D134-A74A-947C-5E7B017C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a:extLst>
                <a:ext uri="{FF2B5EF4-FFF2-40B4-BE49-F238E27FC236}">
                  <a16:creationId xmlns:a16="http://schemas.microsoft.com/office/drawing/2014/main" id="{CC3CBC7E-C664-ED4A-8BFE-4C6C0A390F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02">
            <a:extLst>
              <a:ext uri="{FF2B5EF4-FFF2-40B4-BE49-F238E27FC236}">
                <a16:creationId xmlns:a16="http://schemas.microsoft.com/office/drawing/2014/main" id="{341AE079-CB6E-AE4A-A6CF-6667D0BCC3A6}"/>
              </a:ext>
            </a:extLst>
          </p:cNvPr>
          <p:cNvGrpSpPr>
            <a:grpSpLocks/>
          </p:cNvGrpSpPr>
          <p:nvPr/>
        </p:nvGrpSpPr>
        <p:grpSpPr bwMode="auto">
          <a:xfrm>
            <a:off x="6337300" y="4318338"/>
            <a:ext cx="687388" cy="763588"/>
            <a:chOff x="-44" y="1473"/>
            <a:chExt cx="981" cy="1105"/>
          </a:xfrm>
        </p:grpSpPr>
        <p:pic>
          <p:nvPicPr>
            <p:cNvPr id="13" name="Picture 103" descr="desktop_computer_stylized_medium">
              <a:extLst>
                <a:ext uri="{FF2B5EF4-FFF2-40B4-BE49-F238E27FC236}">
                  <a16:creationId xmlns:a16="http://schemas.microsoft.com/office/drawing/2014/main" id="{0F7D667F-14F5-8947-8466-5A2508D1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04">
              <a:extLst>
                <a:ext uri="{FF2B5EF4-FFF2-40B4-BE49-F238E27FC236}">
                  <a16:creationId xmlns:a16="http://schemas.microsoft.com/office/drawing/2014/main" id="{1CCE495C-FE29-374C-9BCD-5BFBA55DE77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8" name="Group 105">
            <a:extLst>
              <a:ext uri="{FF2B5EF4-FFF2-40B4-BE49-F238E27FC236}">
                <a16:creationId xmlns:a16="http://schemas.microsoft.com/office/drawing/2014/main" id="{713D2680-FE84-BF45-82AB-42E37E22BD97}"/>
              </a:ext>
            </a:extLst>
          </p:cNvPr>
          <p:cNvGrpSpPr>
            <a:grpSpLocks/>
          </p:cNvGrpSpPr>
          <p:nvPr/>
        </p:nvGrpSpPr>
        <p:grpSpPr bwMode="auto">
          <a:xfrm>
            <a:off x="10423525" y="2586376"/>
            <a:ext cx="433388" cy="715962"/>
            <a:chOff x="4140" y="429"/>
            <a:chExt cx="1425" cy="2396"/>
          </a:xfrm>
        </p:grpSpPr>
        <p:sp>
          <p:nvSpPr>
            <p:cNvPr id="49" name="Freeform 106">
              <a:extLst>
                <a:ext uri="{FF2B5EF4-FFF2-40B4-BE49-F238E27FC236}">
                  <a16:creationId xmlns:a16="http://schemas.microsoft.com/office/drawing/2014/main" id="{F351644B-40EC-1643-B55C-BD6490B42BA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107">
              <a:extLst>
                <a:ext uri="{FF2B5EF4-FFF2-40B4-BE49-F238E27FC236}">
                  <a16:creationId xmlns:a16="http://schemas.microsoft.com/office/drawing/2014/main" id="{C431E1A6-A308-714C-9DB4-CD66A6C1EE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 name="Freeform 108">
              <a:extLst>
                <a:ext uri="{FF2B5EF4-FFF2-40B4-BE49-F238E27FC236}">
                  <a16:creationId xmlns:a16="http://schemas.microsoft.com/office/drawing/2014/main" id="{31CFCE65-E538-0841-8EF3-0F63DB8943E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109">
              <a:extLst>
                <a:ext uri="{FF2B5EF4-FFF2-40B4-BE49-F238E27FC236}">
                  <a16:creationId xmlns:a16="http://schemas.microsoft.com/office/drawing/2014/main" id="{ECC9C409-7630-F84A-B584-5C94715A698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110">
              <a:extLst>
                <a:ext uri="{FF2B5EF4-FFF2-40B4-BE49-F238E27FC236}">
                  <a16:creationId xmlns:a16="http://schemas.microsoft.com/office/drawing/2014/main" id="{F46717B0-272A-7C4F-B732-92EEC8E77AD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4" name="Group 111">
              <a:extLst>
                <a:ext uri="{FF2B5EF4-FFF2-40B4-BE49-F238E27FC236}">
                  <a16:creationId xmlns:a16="http://schemas.microsoft.com/office/drawing/2014/main" id="{F4ACB840-83DF-404B-A66F-DEBB071861C4}"/>
                </a:ext>
              </a:extLst>
            </p:cNvPr>
            <p:cNvGrpSpPr>
              <a:grpSpLocks/>
            </p:cNvGrpSpPr>
            <p:nvPr/>
          </p:nvGrpSpPr>
          <p:grpSpPr bwMode="auto">
            <a:xfrm>
              <a:off x="4749" y="668"/>
              <a:ext cx="581" cy="145"/>
              <a:chOff x="614" y="2568"/>
              <a:chExt cx="725" cy="139"/>
            </a:xfrm>
          </p:grpSpPr>
          <p:sp>
            <p:nvSpPr>
              <p:cNvPr id="79" name="AutoShape 112">
                <a:extLst>
                  <a:ext uri="{FF2B5EF4-FFF2-40B4-BE49-F238E27FC236}">
                    <a16:creationId xmlns:a16="http://schemas.microsoft.com/office/drawing/2014/main" id="{A911B0DC-A8C2-124C-9C82-2A735A79B97C}"/>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0" name="AutoShape 113">
                <a:extLst>
                  <a:ext uri="{FF2B5EF4-FFF2-40B4-BE49-F238E27FC236}">
                    <a16:creationId xmlns:a16="http://schemas.microsoft.com/office/drawing/2014/main" id="{9F0B8CE7-288A-EE43-A6E4-C3D97C626F46}"/>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5" name="Rectangle 114">
              <a:extLst>
                <a:ext uri="{FF2B5EF4-FFF2-40B4-BE49-F238E27FC236}">
                  <a16:creationId xmlns:a16="http://schemas.microsoft.com/office/drawing/2014/main" id="{766D4B94-8E57-804B-B018-819DFD6CDCC0}"/>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15">
              <a:extLst>
                <a:ext uri="{FF2B5EF4-FFF2-40B4-BE49-F238E27FC236}">
                  <a16:creationId xmlns:a16="http://schemas.microsoft.com/office/drawing/2014/main" id="{D994FF4C-7626-D748-A12D-5D1C5FEE1AC4}"/>
                </a:ext>
              </a:extLst>
            </p:cNvPr>
            <p:cNvGrpSpPr>
              <a:grpSpLocks/>
            </p:cNvGrpSpPr>
            <p:nvPr/>
          </p:nvGrpSpPr>
          <p:grpSpPr bwMode="auto">
            <a:xfrm>
              <a:off x="4747" y="994"/>
              <a:ext cx="581" cy="134"/>
              <a:chOff x="614" y="2568"/>
              <a:chExt cx="725" cy="139"/>
            </a:xfrm>
          </p:grpSpPr>
          <p:sp>
            <p:nvSpPr>
              <p:cNvPr id="77" name="AutoShape 116">
                <a:extLst>
                  <a:ext uri="{FF2B5EF4-FFF2-40B4-BE49-F238E27FC236}">
                    <a16:creationId xmlns:a16="http://schemas.microsoft.com/office/drawing/2014/main" id="{198A1BC7-4B65-BC4C-8A29-B983D8E1F84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AutoShape 117">
                <a:extLst>
                  <a:ext uri="{FF2B5EF4-FFF2-40B4-BE49-F238E27FC236}">
                    <a16:creationId xmlns:a16="http://schemas.microsoft.com/office/drawing/2014/main" id="{40DD27E4-9779-CF42-BFDD-6696DFFFA76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18">
              <a:extLst>
                <a:ext uri="{FF2B5EF4-FFF2-40B4-BE49-F238E27FC236}">
                  <a16:creationId xmlns:a16="http://schemas.microsoft.com/office/drawing/2014/main" id="{ACA44148-7C10-3C49-BB35-5101746C955C}"/>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8" name="Rectangle 119">
              <a:extLst>
                <a:ext uri="{FF2B5EF4-FFF2-40B4-BE49-F238E27FC236}">
                  <a16:creationId xmlns:a16="http://schemas.microsoft.com/office/drawing/2014/main" id="{4E7711E0-C3F4-3F44-939E-C5EB99D2908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9" name="Group 120">
              <a:extLst>
                <a:ext uri="{FF2B5EF4-FFF2-40B4-BE49-F238E27FC236}">
                  <a16:creationId xmlns:a16="http://schemas.microsoft.com/office/drawing/2014/main" id="{67EE5E5B-A672-4948-A190-6619EF0F407D}"/>
                </a:ext>
              </a:extLst>
            </p:cNvPr>
            <p:cNvGrpSpPr>
              <a:grpSpLocks/>
            </p:cNvGrpSpPr>
            <p:nvPr/>
          </p:nvGrpSpPr>
          <p:grpSpPr bwMode="auto">
            <a:xfrm>
              <a:off x="4735" y="1627"/>
              <a:ext cx="582" cy="151"/>
              <a:chOff x="614" y="2568"/>
              <a:chExt cx="725" cy="139"/>
            </a:xfrm>
          </p:grpSpPr>
          <p:sp>
            <p:nvSpPr>
              <p:cNvPr id="75" name="AutoShape 121">
                <a:extLst>
                  <a:ext uri="{FF2B5EF4-FFF2-40B4-BE49-F238E27FC236}">
                    <a16:creationId xmlns:a16="http://schemas.microsoft.com/office/drawing/2014/main" id="{05F4D1D6-814A-6E46-A67F-0AB27A8D1CE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6" name="AutoShape 122">
                <a:extLst>
                  <a:ext uri="{FF2B5EF4-FFF2-40B4-BE49-F238E27FC236}">
                    <a16:creationId xmlns:a16="http://schemas.microsoft.com/office/drawing/2014/main" id="{B26FB4DB-5CE0-0547-A9EF-8F3F889E2A00}"/>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0" name="Freeform 123">
              <a:extLst>
                <a:ext uri="{FF2B5EF4-FFF2-40B4-BE49-F238E27FC236}">
                  <a16:creationId xmlns:a16="http://schemas.microsoft.com/office/drawing/2014/main" id="{06773D0F-8045-BA4B-A438-853ED5C1E6C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1" name="Group 124">
              <a:extLst>
                <a:ext uri="{FF2B5EF4-FFF2-40B4-BE49-F238E27FC236}">
                  <a16:creationId xmlns:a16="http://schemas.microsoft.com/office/drawing/2014/main" id="{2289418B-58E5-6F41-8BA5-C30F733D8B78}"/>
                </a:ext>
              </a:extLst>
            </p:cNvPr>
            <p:cNvGrpSpPr>
              <a:grpSpLocks/>
            </p:cNvGrpSpPr>
            <p:nvPr/>
          </p:nvGrpSpPr>
          <p:grpSpPr bwMode="auto">
            <a:xfrm>
              <a:off x="4739" y="1327"/>
              <a:ext cx="582" cy="139"/>
              <a:chOff x="614" y="2568"/>
              <a:chExt cx="725" cy="139"/>
            </a:xfrm>
          </p:grpSpPr>
          <p:sp>
            <p:nvSpPr>
              <p:cNvPr id="73" name="AutoShape 125">
                <a:extLst>
                  <a:ext uri="{FF2B5EF4-FFF2-40B4-BE49-F238E27FC236}">
                    <a16:creationId xmlns:a16="http://schemas.microsoft.com/office/drawing/2014/main" id="{38E6EBDC-7542-364B-BAB0-D30286482B98}"/>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4" name="AutoShape 126">
                <a:extLst>
                  <a:ext uri="{FF2B5EF4-FFF2-40B4-BE49-F238E27FC236}">
                    <a16:creationId xmlns:a16="http://schemas.microsoft.com/office/drawing/2014/main" id="{54B2EB69-B7C9-EC42-B99F-19CC17D5EA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2" name="Rectangle 127">
              <a:extLst>
                <a:ext uri="{FF2B5EF4-FFF2-40B4-BE49-F238E27FC236}">
                  <a16:creationId xmlns:a16="http://schemas.microsoft.com/office/drawing/2014/main" id="{08BCE1F3-76AF-E441-89A0-DA57E700E37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3" name="Freeform 128">
              <a:extLst>
                <a:ext uri="{FF2B5EF4-FFF2-40B4-BE49-F238E27FC236}">
                  <a16:creationId xmlns:a16="http://schemas.microsoft.com/office/drawing/2014/main" id="{4B174135-D9EA-854A-9853-AC5CCDD443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129">
              <a:extLst>
                <a:ext uri="{FF2B5EF4-FFF2-40B4-BE49-F238E27FC236}">
                  <a16:creationId xmlns:a16="http://schemas.microsoft.com/office/drawing/2014/main" id="{927D55DC-6C82-634A-B79C-B427EAAD459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val 130">
              <a:extLst>
                <a:ext uri="{FF2B5EF4-FFF2-40B4-BE49-F238E27FC236}">
                  <a16:creationId xmlns:a16="http://schemas.microsoft.com/office/drawing/2014/main" id="{3BB31101-2EB7-F44D-8AA6-0366039E9CF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6" name="Freeform 131">
              <a:extLst>
                <a:ext uri="{FF2B5EF4-FFF2-40B4-BE49-F238E27FC236}">
                  <a16:creationId xmlns:a16="http://schemas.microsoft.com/office/drawing/2014/main" id="{79253978-26CE-7249-A74C-F9743D4FBD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AutoShape 132">
              <a:extLst>
                <a:ext uri="{FF2B5EF4-FFF2-40B4-BE49-F238E27FC236}">
                  <a16:creationId xmlns:a16="http://schemas.microsoft.com/office/drawing/2014/main" id="{D2E63390-A569-3942-9FC4-1FAF9A9C770E}"/>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AutoShape 133">
              <a:extLst>
                <a:ext uri="{FF2B5EF4-FFF2-40B4-BE49-F238E27FC236}">
                  <a16:creationId xmlns:a16="http://schemas.microsoft.com/office/drawing/2014/main" id="{76E84029-5A5D-0B43-A027-68F72A0B107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9" name="Oval 134">
              <a:extLst>
                <a:ext uri="{FF2B5EF4-FFF2-40B4-BE49-F238E27FC236}">
                  <a16:creationId xmlns:a16="http://schemas.microsoft.com/office/drawing/2014/main" id="{3E213C1D-2C02-AD4C-9E3D-D83B7E9B8458}"/>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0" name="Oval 135">
              <a:extLst>
                <a:ext uri="{FF2B5EF4-FFF2-40B4-BE49-F238E27FC236}">
                  <a16:creationId xmlns:a16="http://schemas.microsoft.com/office/drawing/2014/main" id="{8AAFA532-A081-384C-AB75-218BDC209A3C}"/>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71" name="Oval 136">
              <a:extLst>
                <a:ext uri="{FF2B5EF4-FFF2-40B4-BE49-F238E27FC236}">
                  <a16:creationId xmlns:a16="http://schemas.microsoft.com/office/drawing/2014/main" id="{56B5635A-EB88-0440-8FBB-410A578DEF4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2" name="Rectangle 137">
              <a:extLst>
                <a:ext uri="{FF2B5EF4-FFF2-40B4-BE49-F238E27FC236}">
                  <a16:creationId xmlns:a16="http://schemas.microsoft.com/office/drawing/2014/main" id="{DB35C1A6-F8F8-A34C-83A8-1C5F2BC02CF1}"/>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1" name="Rectangle 3">
            <a:extLst>
              <a:ext uri="{FF2B5EF4-FFF2-40B4-BE49-F238E27FC236}">
                <a16:creationId xmlns:a16="http://schemas.microsoft.com/office/drawing/2014/main" id="{0E93D937-D6CD-8B48-B770-F30B1D0D993E}"/>
              </a:ext>
            </a:extLst>
          </p:cNvPr>
          <p:cNvSpPr txBox="1">
            <a:spLocks noChangeArrowheads="1"/>
          </p:cNvSpPr>
          <p:nvPr/>
        </p:nvSpPr>
        <p:spPr>
          <a:xfrm>
            <a:off x="794606" y="2233994"/>
            <a:ext cx="4908362"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Web cache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browser sends all HTTP requests to cache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if</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object in cache: cache returns object to client</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else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cache requests object from origin server, caches received object, then returns object to client</a:t>
            </a:r>
          </a:p>
        </p:txBody>
      </p:sp>
      <p:sp>
        <p:nvSpPr>
          <p:cNvPr id="82" name="Rectangle 4">
            <a:extLst>
              <a:ext uri="{FF2B5EF4-FFF2-40B4-BE49-F238E27FC236}">
                <a16:creationId xmlns:a16="http://schemas.microsoft.com/office/drawing/2014/main" id="{333F1EEA-A155-1C41-80CD-10E94B83082A}"/>
              </a:ext>
            </a:extLst>
          </p:cNvPr>
          <p:cNvSpPr>
            <a:spLocks noChangeArrowheads="1"/>
          </p:cNvSpPr>
          <p:nvPr/>
        </p:nvSpPr>
        <p:spPr bwMode="auto">
          <a:xfrm>
            <a:off x="865380" y="1333500"/>
            <a:ext cx="102926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satisfy client requests without involving origin server</a:t>
            </a:r>
          </a:p>
        </p:txBody>
      </p:sp>
      <p:sp>
        <p:nvSpPr>
          <p:cNvPr id="83" name="Text Box 6">
            <a:extLst>
              <a:ext uri="{FF2B5EF4-FFF2-40B4-BE49-F238E27FC236}">
                <a16:creationId xmlns:a16="http://schemas.microsoft.com/office/drawing/2014/main" id="{70E92C74-86C4-E048-AD53-D4201EAFCFA7}"/>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E568D9C3-D40D-D946-AB3E-DA830336DA5D}"/>
              </a:ext>
            </a:extLst>
          </p:cNvPr>
          <p:cNvGrpSpPr/>
          <p:nvPr/>
        </p:nvGrpSpPr>
        <p:grpSpPr>
          <a:xfrm>
            <a:off x="8270000" y="2687749"/>
            <a:ext cx="786882" cy="1235302"/>
            <a:chOff x="8270000" y="2687749"/>
            <a:chExt cx="786882" cy="1235302"/>
          </a:xfrm>
        </p:grpSpPr>
        <p:grpSp>
          <p:nvGrpSpPr>
            <p:cNvPr id="15" name="Group 138">
              <a:extLst>
                <a:ext uri="{FF2B5EF4-FFF2-40B4-BE49-F238E27FC236}">
                  <a16:creationId xmlns:a16="http://schemas.microsoft.com/office/drawing/2014/main" id="{BCAE7764-70F3-6C4D-BAB2-DE0B7C89D816}"/>
                </a:ext>
              </a:extLst>
            </p:cNvPr>
            <p:cNvGrpSpPr>
              <a:grpSpLocks/>
            </p:cNvGrpSpPr>
            <p:nvPr/>
          </p:nvGrpSpPr>
          <p:grpSpPr bwMode="auto">
            <a:xfrm>
              <a:off x="8475663" y="3207088"/>
              <a:ext cx="400050" cy="715963"/>
              <a:chOff x="4140" y="429"/>
              <a:chExt cx="1425" cy="2396"/>
            </a:xfrm>
          </p:grpSpPr>
          <p:sp>
            <p:nvSpPr>
              <p:cNvPr id="16" name="Freeform 139">
                <a:extLst>
                  <a:ext uri="{FF2B5EF4-FFF2-40B4-BE49-F238E27FC236}">
                    <a16:creationId xmlns:a16="http://schemas.microsoft.com/office/drawing/2014/main" id="{F1B2DFA0-F79D-7B41-AEB4-30CE9076E70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40">
                <a:extLst>
                  <a:ext uri="{FF2B5EF4-FFF2-40B4-BE49-F238E27FC236}">
                    <a16:creationId xmlns:a16="http://schemas.microsoft.com/office/drawing/2014/main" id="{C5E2EFBB-BBC5-9A42-BB0E-E6D6D2C22EC2}"/>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8" name="Freeform 141">
                <a:extLst>
                  <a:ext uri="{FF2B5EF4-FFF2-40B4-BE49-F238E27FC236}">
                    <a16:creationId xmlns:a16="http://schemas.microsoft.com/office/drawing/2014/main" id="{55529617-AF40-4A4A-B8BE-0A1D9AFF985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42">
                <a:extLst>
                  <a:ext uri="{FF2B5EF4-FFF2-40B4-BE49-F238E27FC236}">
                    <a16:creationId xmlns:a16="http://schemas.microsoft.com/office/drawing/2014/main" id="{CD96A818-3AB4-9749-B364-C94B61E3934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43">
                <a:extLst>
                  <a:ext uri="{FF2B5EF4-FFF2-40B4-BE49-F238E27FC236}">
                    <a16:creationId xmlns:a16="http://schemas.microsoft.com/office/drawing/2014/main" id="{6CB7A8CB-28B7-454A-B6FA-0B497C6EA086}"/>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144">
                <a:extLst>
                  <a:ext uri="{FF2B5EF4-FFF2-40B4-BE49-F238E27FC236}">
                    <a16:creationId xmlns:a16="http://schemas.microsoft.com/office/drawing/2014/main" id="{B151228D-C4D6-FC47-B4C4-E4FEAAC8EB96}"/>
                  </a:ext>
                </a:extLst>
              </p:cNvPr>
              <p:cNvGrpSpPr>
                <a:grpSpLocks/>
              </p:cNvGrpSpPr>
              <p:nvPr/>
            </p:nvGrpSpPr>
            <p:grpSpPr bwMode="auto">
              <a:xfrm>
                <a:off x="4749" y="668"/>
                <a:ext cx="581" cy="145"/>
                <a:chOff x="614" y="2568"/>
                <a:chExt cx="725" cy="139"/>
              </a:xfrm>
            </p:grpSpPr>
            <p:sp>
              <p:nvSpPr>
                <p:cNvPr id="46" name="AutoShape 145">
                  <a:extLst>
                    <a:ext uri="{FF2B5EF4-FFF2-40B4-BE49-F238E27FC236}">
                      <a16:creationId xmlns:a16="http://schemas.microsoft.com/office/drawing/2014/main" id="{581E8E47-6DB1-F54B-9476-01B6F2E3009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7" name="AutoShape 146">
                  <a:extLst>
                    <a:ext uri="{FF2B5EF4-FFF2-40B4-BE49-F238E27FC236}">
                      <a16:creationId xmlns:a16="http://schemas.microsoft.com/office/drawing/2014/main" id="{7F2D9B2C-626D-344A-83E2-C990F841501B}"/>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147">
                <a:extLst>
                  <a:ext uri="{FF2B5EF4-FFF2-40B4-BE49-F238E27FC236}">
                    <a16:creationId xmlns:a16="http://schemas.microsoft.com/office/drawing/2014/main" id="{06A6E158-AA9B-7643-9927-3F063660DC35}"/>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3" name="Group 148">
                <a:extLst>
                  <a:ext uri="{FF2B5EF4-FFF2-40B4-BE49-F238E27FC236}">
                    <a16:creationId xmlns:a16="http://schemas.microsoft.com/office/drawing/2014/main" id="{24564C8A-097F-5447-B760-9CD6285FD6E8}"/>
                  </a:ext>
                </a:extLst>
              </p:cNvPr>
              <p:cNvGrpSpPr>
                <a:grpSpLocks/>
              </p:cNvGrpSpPr>
              <p:nvPr/>
            </p:nvGrpSpPr>
            <p:grpSpPr bwMode="auto">
              <a:xfrm>
                <a:off x="4747" y="994"/>
                <a:ext cx="581" cy="134"/>
                <a:chOff x="614" y="2568"/>
                <a:chExt cx="725" cy="139"/>
              </a:xfrm>
            </p:grpSpPr>
            <p:sp>
              <p:nvSpPr>
                <p:cNvPr id="44" name="AutoShape 149">
                  <a:extLst>
                    <a:ext uri="{FF2B5EF4-FFF2-40B4-BE49-F238E27FC236}">
                      <a16:creationId xmlns:a16="http://schemas.microsoft.com/office/drawing/2014/main" id="{04C4FA5A-4748-2D42-BA0D-06AFE4DAEE2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150">
                  <a:extLst>
                    <a:ext uri="{FF2B5EF4-FFF2-40B4-BE49-F238E27FC236}">
                      <a16:creationId xmlns:a16="http://schemas.microsoft.com/office/drawing/2014/main" id="{84E1D8C6-7DEE-484B-99EE-B608D1AEB0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4" name="Rectangle 151">
                <a:extLst>
                  <a:ext uri="{FF2B5EF4-FFF2-40B4-BE49-F238E27FC236}">
                    <a16:creationId xmlns:a16="http://schemas.microsoft.com/office/drawing/2014/main" id="{454AD9D8-054B-E244-8A65-C00DC300D60C}"/>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5" name="Rectangle 152">
                <a:extLst>
                  <a:ext uri="{FF2B5EF4-FFF2-40B4-BE49-F238E27FC236}">
                    <a16:creationId xmlns:a16="http://schemas.microsoft.com/office/drawing/2014/main" id="{40C54BAB-9592-ED4B-80E1-874156D7B15A}"/>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6" name="Group 153">
                <a:extLst>
                  <a:ext uri="{FF2B5EF4-FFF2-40B4-BE49-F238E27FC236}">
                    <a16:creationId xmlns:a16="http://schemas.microsoft.com/office/drawing/2014/main" id="{64CB2613-6494-6C4A-AC96-EDE0548984F6}"/>
                  </a:ext>
                </a:extLst>
              </p:cNvPr>
              <p:cNvGrpSpPr>
                <a:grpSpLocks/>
              </p:cNvGrpSpPr>
              <p:nvPr/>
            </p:nvGrpSpPr>
            <p:grpSpPr bwMode="auto">
              <a:xfrm>
                <a:off x="4735" y="1627"/>
                <a:ext cx="582" cy="151"/>
                <a:chOff x="614" y="2568"/>
                <a:chExt cx="725" cy="139"/>
              </a:xfrm>
            </p:grpSpPr>
            <p:sp>
              <p:nvSpPr>
                <p:cNvPr id="42" name="AutoShape 154">
                  <a:extLst>
                    <a:ext uri="{FF2B5EF4-FFF2-40B4-BE49-F238E27FC236}">
                      <a16:creationId xmlns:a16="http://schemas.microsoft.com/office/drawing/2014/main" id="{A27D1399-0ADF-5D43-8B09-BCD5BD0CD0CC}"/>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155">
                  <a:extLst>
                    <a:ext uri="{FF2B5EF4-FFF2-40B4-BE49-F238E27FC236}">
                      <a16:creationId xmlns:a16="http://schemas.microsoft.com/office/drawing/2014/main" id="{20A4C850-89B5-6B44-820C-B66073B7527E}"/>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Freeform 156">
                <a:extLst>
                  <a:ext uri="{FF2B5EF4-FFF2-40B4-BE49-F238E27FC236}">
                    <a16:creationId xmlns:a16="http://schemas.microsoft.com/office/drawing/2014/main" id="{69CA70FC-8D55-3C40-9230-BB1B319F02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8" name="Group 157">
                <a:extLst>
                  <a:ext uri="{FF2B5EF4-FFF2-40B4-BE49-F238E27FC236}">
                    <a16:creationId xmlns:a16="http://schemas.microsoft.com/office/drawing/2014/main" id="{592B4F87-8FD7-004F-9CBD-2E07936D76B1}"/>
                  </a:ext>
                </a:extLst>
              </p:cNvPr>
              <p:cNvGrpSpPr>
                <a:grpSpLocks/>
              </p:cNvGrpSpPr>
              <p:nvPr/>
            </p:nvGrpSpPr>
            <p:grpSpPr bwMode="auto">
              <a:xfrm>
                <a:off x="4739" y="1327"/>
                <a:ext cx="582" cy="139"/>
                <a:chOff x="614" y="2568"/>
                <a:chExt cx="725" cy="139"/>
              </a:xfrm>
            </p:grpSpPr>
            <p:sp>
              <p:nvSpPr>
                <p:cNvPr id="40" name="AutoShape 158">
                  <a:extLst>
                    <a:ext uri="{FF2B5EF4-FFF2-40B4-BE49-F238E27FC236}">
                      <a16:creationId xmlns:a16="http://schemas.microsoft.com/office/drawing/2014/main" id="{52452D42-BA3E-B548-9F26-4F10DEBFFC06}"/>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159">
                  <a:extLst>
                    <a:ext uri="{FF2B5EF4-FFF2-40B4-BE49-F238E27FC236}">
                      <a16:creationId xmlns:a16="http://schemas.microsoft.com/office/drawing/2014/main" id="{2E496C07-9C8C-B34F-8201-DBF2AB09E8D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160">
                <a:extLst>
                  <a:ext uri="{FF2B5EF4-FFF2-40B4-BE49-F238E27FC236}">
                    <a16:creationId xmlns:a16="http://schemas.microsoft.com/office/drawing/2014/main" id="{507783BC-460D-F943-9047-6C6F897FE10C}"/>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0" name="Freeform 161">
                <a:extLst>
                  <a:ext uri="{FF2B5EF4-FFF2-40B4-BE49-F238E27FC236}">
                    <a16:creationId xmlns:a16="http://schemas.microsoft.com/office/drawing/2014/main" id="{88257E4A-4830-E644-BAF7-847C2053BCF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162">
                <a:extLst>
                  <a:ext uri="{FF2B5EF4-FFF2-40B4-BE49-F238E27FC236}">
                    <a16:creationId xmlns:a16="http://schemas.microsoft.com/office/drawing/2014/main" id="{24A3F621-17CD-4645-A51D-7042FE22E5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val 163">
                <a:extLst>
                  <a:ext uri="{FF2B5EF4-FFF2-40B4-BE49-F238E27FC236}">
                    <a16:creationId xmlns:a16="http://schemas.microsoft.com/office/drawing/2014/main" id="{EA7A271B-C672-7748-BB6C-4320F9AE9120}"/>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Freeform 164">
                <a:extLst>
                  <a:ext uri="{FF2B5EF4-FFF2-40B4-BE49-F238E27FC236}">
                    <a16:creationId xmlns:a16="http://schemas.microsoft.com/office/drawing/2014/main" id="{BF246A84-BFE7-3049-922B-DD8B6EA2E7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AutoShape 165">
                <a:extLst>
                  <a:ext uri="{FF2B5EF4-FFF2-40B4-BE49-F238E27FC236}">
                    <a16:creationId xmlns:a16="http://schemas.microsoft.com/office/drawing/2014/main" id="{A85BFA7C-936F-3A41-9B80-F269D0D81E50}"/>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AutoShape 166">
                <a:extLst>
                  <a:ext uri="{FF2B5EF4-FFF2-40B4-BE49-F238E27FC236}">
                    <a16:creationId xmlns:a16="http://schemas.microsoft.com/office/drawing/2014/main" id="{143F5A2C-3FCC-214E-B1DD-37354850C395}"/>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6" name="Oval 167">
                <a:extLst>
                  <a:ext uri="{FF2B5EF4-FFF2-40B4-BE49-F238E27FC236}">
                    <a16:creationId xmlns:a16="http://schemas.microsoft.com/office/drawing/2014/main" id="{9F154E92-095E-194F-B02E-9A00467A044B}"/>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Oval 168">
                <a:extLst>
                  <a:ext uri="{FF2B5EF4-FFF2-40B4-BE49-F238E27FC236}">
                    <a16:creationId xmlns:a16="http://schemas.microsoft.com/office/drawing/2014/main" id="{9D1FEADC-3D9C-A84B-8B87-2D971178EAD9}"/>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8" name="Oval 169">
                <a:extLst>
                  <a:ext uri="{FF2B5EF4-FFF2-40B4-BE49-F238E27FC236}">
                    <a16:creationId xmlns:a16="http://schemas.microsoft.com/office/drawing/2014/main" id="{4E9E3512-C0DF-9C4B-84D2-8F5465E6D892}"/>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Rectangle 170">
                <a:extLst>
                  <a:ext uri="{FF2B5EF4-FFF2-40B4-BE49-F238E27FC236}">
                    <a16:creationId xmlns:a16="http://schemas.microsoft.com/office/drawing/2014/main" id="{4D132F38-B955-6A4E-A501-5DB6D9BF92E8}"/>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4" name="Text Box 8">
              <a:extLst>
                <a:ext uri="{FF2B5EF4-FFF2-40B4-BE49-F238E27FC236}">
                  <a16:creationId xmlns:a16="http://schemas.microsoft.com/office/drawing/2014/main" id="{5DE1E660-E2FD-8848-B0BB-84A037DCCC22}"/>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85" name="Text Box 21">
            <a:extLst>
              <a:ext uri="{FF2B5EF4-FFF2-40B4-BE49-F238E27FC236}">
                <a16:creationId xmlns:a16="http://schemas.microsoft.com/office/drawing/2014/main" id="{E15405A8-0743-624D-A374-AA89B476DBE9}"/>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86" name="Group 53">
            <a:extLst>
              <a:ext uri="{FF2B5EF4-FFF2-40B4-BE49-F238E27FC236}">
                <a16:creationId xmlns:a16="http://schemas.microsoft.com/office/drawing/2014/main" id="{006A4F95-0B3D-AC43-A627-71A7FD2195DC}"/>
              </a:ext>
            </a:extLst>
          </p:cNvPr>
          <p:cNvGrpSpPr>
            <a:grpSpLocks/>
          </p:cNvGrpSpPr>
          <p:nvPr/>
        </p:nvGrpSpPr>
        <p:grpSpPr bwMode="auto">
          <a:xfrm>
            <a:off x="6915150" y="3845263"/>
            <a:ext cx="1490663" cy="760413"/>
            <a:chOff x="2942" y="2580"/>
            <a:chExt cx="939" cy="479"/>
          </a:xfrm>
        </p:grpSpPr>
        <p:sp>
          <p:nvSpPr>
            <p:cNvPr id="87" name="Line 19">
              <a:extLst>
                <a:ext uri="{FF2B5EF4-FFF2-40B4-BE49-F238E27FC236}">
                  <a16:creationId xmlns:a16="http://schemas.microsoft.com/office/drawing/2014/main" id="{C4FCDE12-2844-E249-88D6-1248CC2CE8A9}"/>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Text Box 23">
              <a:extLst>
                <a:ext uri="{FF2B5EF4-FFF2-40B4-BE49-F238E27FC236}">
                  <a16:creationId xmlns:a16="http://schemas.microsoft.com/office/drawing/2014/main" id="{BDF0B946-2F1F-B54D-8334-894004430BEA}"/>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grpSp>
        <p:nvGrpSpPr>
          <p:cNvPr id="93" name="Group 54">
            <a:extLst>
              <a:ext uri="{FF2B5EF4-FFF2-40B4-BE49-F238E27FC236}">
                <a16:creationId xmlns:a16="http://schemas.microsoft.com/office/drawing/2014/main" id="{0430DB37-F13E-FB4C-8461-73427AD15541}"/>
              </a:ext>
            </a:extLst>
          </p:cNvPr>
          <p:cNvGrpSpPr>
            <a:grpSpLocks/>
          </p:cNvGrpSpPr>
          <p:nvPr/>
        </p:nvGrpSpPr>
        <p:grpSpPr bwMode="auto">
          <a:xfrm>
            <a:off x="7054850" y="3932576"/>
            <a:ext cx="1487488" cy="785812"/>
            <a:chOff x="3030" y="2635"/>
            <a:chExt cx="937" cy="495"/>
          </a:xfrm>
        </p:grpSpPr>
        <p:sp>
          <p:nvSpPr>
            <p:cNvPr id="94" name="Line 20">
              <a:extLst>
                <a:ext uri="{FF2B5EF4-FFF2-40B4-BE49-F238E27FC236}">
                  <a16:creationId xmlns:a16="http://schemas.microsoft.com/office/drawing/2014/main" id="{68522646-1C6E-6141-85AF-6F21328BDB54}"/>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Text Box 25">
              <a:extLst>
                <a:ext uri="{FF2B5EF4-FFF2-40B4-BE49-F238E27FC236}">
                  <a16:creationId xmlns:a16="http://schemas.microsoft.com/office/drawing/2014/main" id="{497C49B3-B78E-EF40-9F30-9D168B831D7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grpSp>
        <p:nvGrpSpPr>
          <p:cNvPr id="96" name="Group 49">
            <a:extLst>
              <a:ext uri="{FF2B5EF4-FFF2-40B4-BE49-F238E27FC236}">
                <a16:creationId xmlns:a16="http://schemas.microsoft.com/office/drawing/2014/main" id="{8EC23EE2-3572-4749-B83B-56A3E22AF760}"/>
              </a:ext>
            </a:extLst>
          </p:cNvPr>
          <p:cNvGrpSpPr>
            <a:grpSpLocks/>
          </p:cNvGrpSpPr>
          <p:nvPr/>
        </p:nvGrpSpPr>
        <p:grpSpPr bwMode="auto">
          <a:xfrm>
            <a:off x="7010400" y="2873713"/>
            <a:ext cx="3251200" cy="730250"/>
            <a:chOff x="3002" y="1979"/>
            <a:chExt cx="2048" cy="460"/>
          </a:xfrm>
        </p:grpSpPr>
        <p:sp>
          <p:nvSpPr>
            <p:cNvPr id="97" name="Freeform 18">
              <a:extLst>
                <a:ext uri="{FF2B5EF4-FFF2-40B4-BE49-F238E27FC236}">
                  <a16:creationId xmlns:a16="http://schemas.microsoft.com/office/drawing/2014/main" id="{B3BFA12B-AF52-444A-9C8D-FD235EBCD1CD}"/>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8" name="Text Box 22">
              <a:extLst>
                <a:ext uri="{FF2B5EF4-FFF2-40B4-BE49-F238E27FC236}">
                  <a16:creationId xmlns:a16="http://schemas.microsoft.com/office/drawing/2014/main" id="{5DC9736F-EB13-904A-A584-847C86859C20}"/>
                </a:ext>
              </a:extLst>
            </p:cNvPr>
            <p:cNvSpPr txBox="1">
              <a:spLocks noChangeArrowheads="1"/>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sp>
          <p:nvSpPr>
            <p:cNvPr id="99" name="Text Box 45">
              <a:extLst>
                <a:ext uri="{FF2B5EF4-FFF2-40B4-BE49-F238E27FC236}">
                  <a16:creationId xmlns:a16="http://schemas.microsoft.com/office/drawing/2014/main" id="{5F201396-3496-B54A-87C0-83E69A7B8703}"/>
                </a:ext>
              </a:extLst>
            </p:cNvPr>
            <p:cNvSpPr txBox="1">
              <a:spLocks noChangeArrowheads="1"/>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sp>
        <p:nvSpPr>
          <p:cNvPr id="101" name="Text Box 48">
            <a:extLst>
              <a:ext uri="{FF2B5EF4-FFF2-40B4-BE49-F238E27FC236}">
                <a16:creationId xmlns:a16="http://schemas.microsoft.com/office/drawing/2014/main" id="{53C0E2C7-E328-094F-86C2-7FF28BDF952E}"/>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pic>
        <p:nvPicPr>
          <p:cNvPr id="103" name="Picture 56">
            <a:extLst>
              <a:ext uri="{FF2B5EF4-FFF2-40B4-BE49-F238E27FC236}">
                <a16:creationId xmlns:a16="http://schemas.microsoft.com/office/drawing/2014/main" id="{D1860A46-FB8D-2145-A291-FDFCD300B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60">
            <a:extLst>
              <a:ext uri="{FF2B5EF4-FFF2-40B4-BE49-F238E27FC236}">
                <a16:creationId xmlns:a16="http://schemas.microsoft.com/office/drawing/2014/main" id="{1E55489F-3411-D147-A30E-37C79E67D16D}"/>
              </a:ext>
            </a:extLst>
          </p:cNvPr>
          <p:cNvGrpSpPr>
            <a:grpSpLocks/>
          </p:cNvGrpSpPr>
          <p:nvPr/>
        </p:nvGrpSpPr>
        <p:grpSpPr bwMode="auto">
          <a:xfrm>
            <a:off x="6237288" y="2421276"/>
            <a:ext cx="4110038" cy="1814512"/>
            <a:chOff x="2515" y="1687"/>
            <a:chExt cx="2589" cy="1143"/>
          </a:xfrm>
        </p:grpSpPr>
        <p:sp>
          <p:nvSpPr>
            <p:cNvPr id="105" name="Freeform 44">
              <a:extLst>
                <a:ext uri="{FF2B5EF4-FFF2-40B4-BE49-F238E27FC236}">
                  <a16:creationId xmlns:a16="http://schemas.microsoft.com/office/drawing/2014/main" id="{AD023CD7-2DF4-0047-A0A8-EE7C8FDF2AD7}"/>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24">
              <a:extLst>
                <a:ext uri="{FF2B5EF4-FFF2-40B4-BE49-F238E27FC236}">
                  <a16:creationId xmlns:a16="http://schemas.microsoft.com/office/drawing/2014/main" id="{3A73F75B-5403-E34F-8197-7456A76E7D33}"/>
                </a:ext>
              </a:extLst>
            </p:cNvPr>
            <p:cNvSpPr txBox="1">
              <a:spLocks noChangeArrowheads="1"/>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sp>
          <p:nvSpPr>
            <p:cNvPr id="107" name="Text Box 46">
              <a:extLst>
                <a:ext uri="{FF2B5EF4-FFF2-40B4-BE49-F238E27FC236}">
                  <a16:creationId xmlns:a16="http://schemas.microsoft.com/office/drawing/2014/main" id="{84D34D31-F002-7644-A66C-387CC45D7E5C}"/>
                </a:ext>
              </a:extLst>
            </p:cNvPr>
            <p:cNvSpPr txBox="1">
              <a:spLocks noChangeArrowheads="1"/>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pic>
          <p:nvPicPr>
            <p:cNvPr id="108" name="Picture 57">
              <a:extLst>
                <a:ext uri="{FF2B5EF4-FFF2-40B4-BE49-F238E27FC236}">
                  <a16:creationId xmlns:a16="http://schemas.microsoft.com/office/drawing/2014/main" id="{AAE983CF-984C-9D4D-815F-5073893D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59">
              <a:extLst>
                <a:ext uri="{FF2B5EF4-FFF2-40B4-BE49-F238E27FC236}">
                  <a16:creationId xmlns:a16="http://schemas.microsoft.com/office/drawing/2014/main" id="{24961BA7-6903-124E-955A-AEDC5B6F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0" name="Picture 61">
            <a:extLst>
              <a:ext uri="{FF2B5EF4-FFF2-40B4-BE49-F238E27FC236}">
                <a16:creationId xmlns:a16="http://schemas.microsoft.com/office/drawing/2014/main" id="{DB808EFC-F790-0C46-B5F2-BCC2B49C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Slide Number Placeholder 2">
            <a:extLst>
              <a:ext uri="{FF2B5EF4-FFF2-40B4-BE49-F238E27FC236}">
                <a16:creationId xmlns:a16="http://schemas.microsoft.com/office/drawing/2014/main" id="{AAEEF6BD-F1CB-4A4C-82D3-5C6EE9E6D0EF}"/>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26</a:t>
            </a:fld>
            <a:endParaRPr lang="en-US" dirty="0"/>
          </a:p>
        </p:txBody>
      </p:sp>
    </p:spTree>
    <p:extLst>
      <p:ext uri="{BB962C8B-B14F-4D97-AF65-F5344CB8AC3E}">
        <p14:creationId xmlns:p14="http://schemas.microsoft.com/office/powerpoint/2010/main" val="25647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dissolve">
                                      <p:cBhvr>
                                        <p:cTn id="15" dur="500"/>
                                        <p:tgtEl>
                                          <p:spTgt spid="8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2" end="2"/>
                                            </p:txEl>
                                          </p:spTgt>
                                        </p:tgtEl>
                                        <p:attrNameLst>
                                          <p:attrName>style.visibility</p:attrName>
                                        </p:attrNameLst>
                                      </p:cBhvr>
                                      <p:to>
                                        <p:strVal val="visible"/>
                                      </p:to>
                                    </p:set>
                                    <p:animEffect transition="in" filter="dissolve">
                                      <p:cBhvr>
                                        <p:cTn id="18" dur="500"/>
                                        <p:tgtEl>
                                          <p:spTgt spid="81">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3" end="3"/>
                                            </p:txEl>
                                          </p:spTgt>
                                        </p:tgtEl>
                                        <p:attrNameLst>
                                          <p:attrName>style.visibility</p:attrName>
                                        </p:attrNameLst>
                                      </p:cBhvr>
                                      <p:to>
                                        <p:strVal val="visible"/>
                                      </p:to>
                                    </p:set>
                                    <p:animEffect transition="in" filter="dissolve">
                                      <p:cBhvr>
                                        <p:cTn id="21" dur="500"/>
                                        <p:tgtEl>
                                          <p:spTgt spid="8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1000"/>
                                        <p:tgtEl>
                                          <p:spTgt spid="96"/>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right)">
                                      <p:cBhvr>
                                        <p:cTn id="30" dur="1000"/>
                                        <p:tgtEl>
                                          <p:spTgt spid="1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1000"/>
                                        <p:tgtEl>
                                          <p:spTgt spid="86"/>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right)">
                                      <p:cBhvr>
                                        <p:cTn id="39" dur="1000"/>
                                        <p:tgtEl>
                                          <p:spTgt spid="93"/>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right)">
                                      <p:cBhvr>
                                        <p:cTn id="43"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Web caches (aka proxy servers)</a:t>
            </a:r>
            <a:endParaRPr lang="en-US" sz="4400" dirty="0"/>
          </a:p>
        </p:txBody>
      </p:sp>
      <p:sp>
        <p:nvSpPr>
          <p:cNvPr id="144" name="Rectangle 3">
            <a:extLst>
              <a:ext uri="{FF2B5EF4-FFF2-40B4-BE49-F238E27FC236}">
                <a16:creationId xmlns:a16="http://schemas.microsoft.com/office/drawing/2014/main" id="{7B8521C1-7DCD-9344-8BCE-E617E0E93A48}"/>
              </a:ext>
            </a:extLst>
          </p:cNvPr>
          <p:cNvSpPr txBox="1">
            <a:spLocks noChangeArrowheads="1"/>
          </p:cNvSpPr>
          <p:nvPr/>
        </p:nvSpPr>
        <p:spPr>
          <a:xfrm>
            <a:off x="600308" y="1534695"/>
            <a:ext cx="4752277" cy="213493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cache acts as both client and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for original requesting client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 to origin server</a:t>
            </a:r>
          </a:p>
        </p:txBody>
      </p:sp>
      <p:sp>
        <p:nvSpPr>
          <p:cNvPr id="145" name="Rectangle 4">
            <a:extLst>
              <a:ext uri="{FF2B5EF4-FFF2-40B4-BE49-F238E27FC236}">
                <a16:creationId xmlns:a16="http://schemas.microsoft.com/office/drawing/2014/main" id="{F6AE5A0B-A69D-B948-BD0F-B69E446252C4}"/>
              </a:ext>
            </a:extLst>
          </p:cNvPr>
          <p:cNvSpPr txBox="1">
            <a:spLocks noChangeArrowheads="1"/>
          </p:cNvSpPr>
          <p:nvPr/>
        </p:nvSpPr>
        <p:spPr>
          <a:xfrm>
            <a:off x="5544015" y="1534695"/>
            <a:ext cx="604767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Why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caching?</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response time for client request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cache is closer to client</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reduce traffic on an institution</a:t>
            </a:r>
            <a:r>
              <a:rPr kumimoji="0" lang="en-US" altLang="ja-JP"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access link</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Internet is dense with caches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enables “</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poor” content providers to more effectively deliver content</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8078A0BA-EA92-E84B-9D25-74AB5B584F39}"/>
              </a:ext>
            </a:extLst>
          </p:cNvPr>
          <p:cNvGrpSpPr/>
          <p:nvPr/>
        </p:nvGrpSpPr>
        <p:grpSpPr>
          <a:xfrm>
            <a:off x="632391" y="3810000"/>
            <a:ext cx="4798594" cy="2217821"/>
            <a:chOff x="632391" y="3810000"/>
            <a:chExt cx="4798594" cy="2217821"/>
          </a:xfrm>
        </p:grpSpPr>
        <p:pic>
          <p:nvPicPr>
            <p:cNvPr id="2" name="Picture 1">
              <a:extLst>
                <a:ext uri="{FF2B5EF4-FFF2-40B4-BE49-F238E27FC236}">
                  <a16:creationId xmlns:a16="http://schemas.microsoft.com/office/drawing/2014/main" id="{A367C1AB-A47E-5446-99C0-0905B5F0557E}"/>
                </a:ext>
              </a:extLst>
            </p:cNvPr>
            <p:cNvPicPr>
              <a:picLocks noChangeAspect="1"/>
            </p:cNvPicPr>
            <p:nvPr/>
          </p:nvPicPr>
          <p:blipFill>
            <a:blip r:embed="rId3"/>
            <a:stretch>
              <a:fillRect/>
            </a:stretch>
          </p:blipFill>
          <p:spPr>
            <a:xfrm>
              <a:off x="1065462" y="5015497"/>
              <a:ext cx="4324685" cy="452126"/>
            </a:xfrm>
            <a:prstGeom prst="rect">
              <a:avLst/>
            </a:prstGeom>
          </p:spPr>
        </p:pic>
        <p:pic>
          <p:nvPicPr>
            <p:cNvPr id="4" name="Picture 3">
              <a:extLst>
                <a:ext uri="{FF2B5EF4-FFF2-40B4-BE49-F238E27FC236}">
                  <a16:creationId xmlns:a16="http://schemas.microsoft.com/office/drawing/2014/main" id="{BCCF5707-C36A-2B44-B3DE-6F31EEC700EE}"/>
                </a:ext>
              </a:extLst>
            </p:cNvPr>
            <p:cNvPicPr>
              <a:picLocks noChangeAspect="1"/>
            </p:cNvPicPr>
            <p:nvPr/>
          </p:nvPicPr>
          <p:blipFill>
            <a:blip r:embed="rId4"/>
            <a:stretch>
              <a:fillRect/>
            </a:stretch>
          </p:blipFill>
          <p:spPr>
            <a:xfrm>
              <a:off x="1066130" y="5587331"/>
              <a:ext cx="4364855" cy="440490"/>
            </a:xfrm>
            <a:prstGeom prst="rect">
              <a:avLst/>
            </a:prstGeom>
          </p:spPr>
        </p:pic>
        <p:sp>
          <p:nvSpPr>
            <p:cNvPr id="8" name="Rectangle 3">
              <a:extLst>
                <a:ext uri="{FF2B5EF4-FFF2-40B4-BE49-F238E27FC236}">
                  <a16:creationId xmlns:a16="http://schemas.microsoft.com/office/drawing/2014/main" id="{9E701FCD-5285-BE4B-BD4D-92A5F9D53E04}"/>
                </a:ext>
              </a:extLst>
            </p:cNvPr>
            <p:cNvSpPr txBox="1">
              <a:spLocks noChangeArrowheads="1"/>
            </p:cNvSpPr>
            <p:nvPr/>
          </p:nvSpPr>
          <p:spPr>
            <a:xfrm>
              <a:off x="632391" y="3810000"/>
              <a:ext cx="4757756" cy="132748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tells cache about object’s allowable caching in response header:</a:t>
              </a:r>
            </a:p>
          </p:txBody>
        </p:sp>
      </p:grpSp>
      <p:sp>
        <p:nvSpPr>
          <p:cNvPr id="10" name="Slide Number Placeholder 2">
            <a:extLst>
              <a:ext uri="{FF2B5EF4-FFF2-40B4-BE49-F238E27FC236}">
                <a16:creationId xmlns:a16="http://schemas.microsoft.com/office/drawing/2014/main" id="{293899FF-7A74-EF40-AE83-53C00627833D}"/>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27</a:t>
            </a:fld>
            <a:endParaRPr lang="en-US" dirty="0"/>
          </a:p>
        </p:txBody>
      </p:sp>
    </p:spTree>
    <p:extLst>
      <p:ext uri="{BB962C8B-B14F-4D97-AF65-F5344CB8AC3E}">
        <p14:creationId xmlns:p14="http://schemas.microsoft.com/office/powerpoint/2010/main" val="31112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5">
                                            <p:txEl>
                                              <p:pRg st="0" end="0"/>
                                            </p:txEl>
                                          </p:spTgt>
                                        </p:tgtEl>
                                        <p:attrNameLst>
                                          <p:attrName>style.visibility</p:attrName>
                                        </p:attrNameLst>
                                      </p:cBhvr>
                                      <p:to>
                                        <p:strVal val="visible"/>
                                      </p:to>
                                    </p:set>
                                    <p:animEffect transition="in" filter="dissolve">
                                      <p:cBhvr>
                                        <p:cTn id="12" dur="500"/>
                                        <p:tgtEl>
                                          <p:spTgt spid="1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xEl>
                                              <p:pRg st="1" end="1"/>
                                            </p:txEl>
                                          </p:spTgt>
                                        </p:tgtEl>
                                        <p:attrNameLst>
                                          <p:attrName>style.visibility</p:attrName>
                                        </p:attrNameLst>
                                      </p:cBhvr>
                                      <p:to>
                                        <p:strVal val="visible"/>
                                      </p:to>
                                    </p:set>
                                    <p:animEffect transition="in" filter="dissolve">
                                      <p:cBhvr>
                                        <p:cTn id="17" dur="500"/>
                                        <p:tgtEl>
                                          <p:spTgt spid="145">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45">
                                            <p:txEl>
                                              <p:pRg st="2" end="2"/>
                                            </p:txEl>
                                          </p:spTgt>
                                        </p:tgtEl>
                                        <p:attrNameLst>
                                          <p:attrName>style.visibility</p:attrName>
                                        </p:attrNameLst>
                                      </p:cBhvr>
                                      <p:to>
                                        <p:strVal val="visible"/>
                                      </p:to>
                                    </p:set>
                                    <p:animEffect transition="in" filter="dissolve">
                                      <p:cBhvr>
                                        <p:cTn id="20" dur="500"/>
                                        <p:tgtEl>
                                          <p:spTgt spid="1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5">
                                            <p:txEl>
                                              <p:pRg st="3" end="3"/>
                                            </p:txEl>
                                          </p:spTgt>
                                        </p:tgtEl>
                                        <p:attrNameLst>
                                          <p:attrName>style.visibility</p:attrName>
                                        </p:attrNameLst>
                                      </p:cBhvr>
                                      <p:to>
                                        <p:strVal val="visible"/>
                                      </p:to>
                                    </p:set>
                                    <p:animEffect transition="in" filter="dissolve">
                                      <p:cBhvr>
                                        <p:cTn id="25" dur="500"/>
                                        <p:tgtEl>
                                          <p:spTgt spid="14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5">
                                            <p:txEl>
                                              <p:pRg st="4" end="4"/>
                                            </p:txEl>
                                          </p:spTgt>
                                        </p:tgtEl>
                                        <p:attrNameLst>
                                          <p:attrName>style.visibility</p:attrName>
                                        </p:attrNameLst>
                                      </p:cBhvr>
                                      <p:to>
                                        <p:strVal val="visible"/>
                                      </p:to>
                                    </p:set>
                                    <p:animEffect transition="in" filter="dissolve">
                                      <p:cBhvr>
                                        <p:cTn id="30" dur="500"/>
                                        <p:tgtEl>
                                          <p:spTgt spid="145">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5">
                                            <p:txEl>
                                              <p:pRg st="5" end="5"/>
                                            </p:txEl>
                                          </p:spTgt>
                                        </p:tgtEl>
                                        <p:attrNameLst>
                                          <p:attrName>style.visibility</p:attrName>
                                        </p:attrNameLst>
                                      </p:cBhvr>
                                      <p:to>
                                        <p:strVal val="visible"/>
                                      </p:to>
                                    </p:set>
                                    <p:animEffect transition="in" filter="dissolve">
                                      <p:cBhvr>
                                        <p:cTn id="33" dur="500"/>
                                        <p:tgtEl>
                                          <p:spTgt spid="1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83591-8817-3D4E-B1D7-7CB768593A6D}"/>
              </a:ext>
            </a:extLst>
          </p:cNvPr>
          <p:cNvPicPr>
            <a:picLocks noChangeAspect="1"/>
          </p:cNvPicPr>
          <p:nvPr/>
        </p:nvPicPr>
        <p:blipFill>
          <a:blip r:embed="rId3"/>
          <a:stretch>
            <a:fillRect/>
          </a:stretch>
        </p:blipFill>
        <p:spPr>
          <a:xfrm>
            <a:off x="6451600" y="3598333"/>
            <a:ext cx="1255183" cy="1030679"/>
          </a:xfrm>
          <a:prstGeom prst="rect">
            <a:avLst/>
          </a:prstGeom>
        </p:spPr>
      </p:pic>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800" dirty="0">
                <a:ea typeface="ＭＳ Ｐゴシック" panose="020B0600070205080204" pitchFamily="34" charset="-128"/>
              </a:rPr>
              <a:t>Caching example</a:t>
            </a:r>
            <a:endParaRPr lang="en-US" sz="48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90" name="Oval 137">
            <a:extLst>
              <a:ext uri="{FF2B5EF4-FFF2-40B4-BE49-F238E27FC236}">
                <a16:creationId xmlns:a16="http://schemas.microsoft.com/office/drawing/2014/main" id="{A9F8C12A-15DE-3145-8755-75410365A52F}"/>
              </a:ext>
            </a:extLst>
          </p:cNvPr>
          <p:cNvSpPr>
            <a:spLocks noChangeArrowheads="1"/>
          </p:cNvSpPr>
          <p:nvPr/>
        </p:nvSpPr>
        <p:spPr bwMode="auto">
          <a:xfrm>
            <a:off x="3943717" y="4370340"/>
            <a:ext cx="940980" cy="509975"/>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usecs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sp>
        <p:nvSpPr>
          <p:cNvPr id="214" name="Oval 137">
            <a:extLst>
              <a:ext uri="{FF2B5EF4-FFF2-40B4-BE49-F238E27FC236}">
                <a16:creationId xmlns:a16="http://schemas.microsoft.com/office/drawing/2014/main" id="{23716FFF-6EE9-1D40-8627-3412B2DC1621}"/>
              </a:ext>
            </a:extLst>
          </p:cNvPr>
          <p:cNvSpPr>
            <a:spLocks noChangeArrowheads="1"/>
          </p:cNvSpPr>
          <p:nvPr/>
        </p:nvSpPr>
        <p:spPr bwMode="auto">
          <a:xfrm>
            <a:off x="4316250" y="5809673"/>
            <a:ext cx="1119350" cy="591127"/>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1" name="Text Box 138">
            <a:extLst>
              <a:ext uri="{FF2B5EF4-FFF2-40B4-BE49-F238E27FC236}">
                <a16:creationId xmlns:a16="http://schemas.microsoft.com/office/drawing/2014/main" id="{99974D39-E173-B849-B8ED-599FAF902A29}"/>
              </a:ext>
            </a:extLst>
          </p:cNvPr>
          <p:cNvSpPr txBox="1">
            <a:spLocks noChangeArrowheads="1"/>
          </p:cNvSpPr>
          <p:nvPr/>
        </p:nvSpPr>
        <p:spPr bwMode="auto">
          <a:xfrm>
            <a:off x="4884698" y="4320866"/>
            <a:ext cx="21257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9525" marR="0" lvl="0" indent="0" algn="l" defTabSz="914400" rtl="0" eaLnBrk="0" fontAlgn="base" latinLnBrk="0" hangingPunct="0">
              <a:lnSpc>
                <a:spcPct val="90000"/>
              </a:lnSpc>
              <a:spcBef>
                <a:spcPct val="20000"/>
              </a:spcBef>
              <a:spcAft>
                <a:spcPct val="0"/>
              </a:spcAft>
              <a:buClr>
                <a:srgbClr val="3333CC"/>
              </a:buClr>
              <a:buSzPct val="85000"/>
              <a:buFont typeface="ZapfDingbats" charset="2"/>
              <a:buNone/>
              <a:tabLst/>
              <a:defRPr/>
            </a:pPr>
            <a:r>
              <a:rPr kumimoji="0" lang="en-US" altLang="en-US" sz="20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problem: </a:t>
            </a: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large queueing delays at high utilization!</a:t>
            </a:r>
          </a:p>
        </p:txBody>
      </p:sp>
      <p:sp>
        <p:nvSpPr>
          <p:cNvPr id="216" name="Slide Number Placeholder 2">
            <a:extLst>
              <a:ext uri="{FF2B5EF4-FFF2-40B4-BE49-F238E27FC236}">
                <a16:creationId xmlns:a16="http://schemas.microsoft.com/office/drawing/2014/main" id="{FE5CDB2C-98A2-A94B-BF70-466F1E231685}"/>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28</a:t>
            </a:fld>
            <a:endParaRPr lang="en-US" dirty="0"/>
          </a:p>
        </p:txBody>
      </p:sp>
    </p:spTree>
    <p:extLst>
      <p:ext uri="{BB962C8B-B14F-4D97-AF65-F5344CB8AC3E}">
        <p14:creationId xmlns:p14="http://schemas.microsoft.com/office/powerpoint/2010/main" val="31615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Effect transition="in" filter="dissolve">
                                      <p:cBhvr>
                                        <p:cTn id="7" dur="500"/>
                                        <p:tgtEl>
                                          <p:spTgt spid="52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29">
                                            <p:txEl>
                                              <p:pRg st="1" end="1"/>
                                            </p:txEl>
                                          </p:spTgt>
                                        </p:tgtEl>
                                        <p:attrNameLst>
                                          <p:attrName>style.visibility</p:attrName>
                                        </p:attrNameLst>
                                      </p:cBhvr>
                                      <p:to>
                                        <p:strVal val="visible"/>
                                      </p:to>
                                    </p:set>
                                    <p:animEffect transition="in" filter="dissolve">
                                      <p:cBhvr>
                                        <p:cTn id="10" dur="500"/>
                                        <p:tgtEl>
                                          <p:spTgt spid="52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dissolve">
                                      <p:cBhvr>
                                        <p:cTn id="15" dur="500"/>
                                        <p:tgtEl>
                                          <p:spTgt spid="29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dissolve">
                                      <p:cBhvr>
                                        <p:cTn id="18" dur="500"/>
                                        <p:tgtEl>
                                          <p:spTgt spid="291"/>
                                        </p:tgtEl>
                                      </p:cBhvr>
                                    </p:animEffect>
                                  </p:childTnLst>
                                </p:cTn>
                              </p:par>
                              <p:par>
                                <p:cTn id="19" presetID="9"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dissolve">
                                      <p:cBhvr>
                                        <p:cTn id="21" dur="500"/>
                                        <p:tgtEl>
                                          <p:spTgt spid="1026"/>
                                        </p:tgtEl>
                                      </p:cBhvr>
                                    </p:animEffect>
                                  </p:childTnLst>
                                </p:cTn>
                              </p:par>
                              <p:par>
                                <p:cTn id="22" presetID="9"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9">
                                            <p:txEl>
                                              <p:pRg st="2" end="2"/>
                                            </p:txEl>
                                          </p:spTgt>
                                        </p:tgtEl>
                                        <p:attrNameLst>
                                          <p:attrName>style.visibility</p:attrName>
                                        </p:attrNameLst>
                                      </p:cBhvr>
                                      <p:to>
                                        <p:strVal val="visible"/>
                                      </p:to>
                                    </p:set>
                                    <p:animEffect transition="in" filter="dissolve">
                                      <p:cBhvr>
                                        <p:cTn id="29" dur="500"/>
                                        <p:tgtEl>
                                          <p:spTgt spid="52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529">
                                            <p:txEl>
                                              <p:pRg st="3" end="3"/>
                                            </p:txEl>
                                          </p:spTgt>
                                        </p:tgtEl>
                                        <p:attrNameLst>
                                          <p:attrName>style.visibility</p:attrName>
                                        </p:attrNameLst>
                                      </p:cBhvr>
                                      <p:to>
                                        <p:strVal val="visible"/>
                                      </p:to>
                                    </p:set>
                                    <p:animEffect transition="in" filter="dissolve">
                                      <p:cBhvr>
                                        <p:cTn id="34" dur="500"/>
                                        <p:tgtEl>
                                          <p:spTgt spid="529">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529">
                                            <p:txEl>
                                              <p:pRg st="4" end="4"/>
                                            </p:txEl>
                                          </p:spTgt>
                                        </p:tgtEl>
                                        <p:attrNameLst>
                                          <p:attrName>style.visibility</p:attrName>
                                        </p:attrNameLst>
                                      </p:cBhvr>
                                      <p:to>
                                        <p:strVal val="visible"/>
                                      </p:to>
                                    </p:set>
                                    <p:animEffect transition="in" filter="dissolve">
                                      <p:cBhvr>
                                        <p:cTn id="37" dur="500"/>
                                        <p:tgtEl>
                                          <p:spTgt spid="529">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29">
                                            <p:txEl>
                                              <p:pRg st="5" end="5"/>
                                            </p:txEl>
                                          </p:spTgt>
                                        </p:tgtEl>
                                        <p:attrNameLst>
                                          <p:attrName>style.visibility</p:attrName>
                                        </p:attrNameLst>
                                      </p:cBhvr>
                                      <p:to>
                                        <p:strVal val="visible"/>
                                      </p:to>
                                    </p:set>
                                    <p:animEffect transition="in" filter="dissolve">
                                      <p:cBhvr>
                                        <p:cTn id="40" dur="500"/>
                                        <p:tgtEl>
                                          <p:spTgt spid="52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4"/>
                                        </p:tgtEl>
                                        <p:attrNameLst>
                                          <p:attrName>style.visibility</p:attrName>
                                        </p:attrNameLst>
                                      </p:cBhvr>
                                      <p:to>
                                        <p:strVal val="visible"/>
                                      </p:to>
                                    </p:set>
                                    <p:animEffect transition="in" filter="dissolve">
                                      <p:cBhvr>
                                        <p:cTn id="45"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14" grpId="0" animBg="1"/>
      <p:bldP spid="29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4">
            <a:extLst>
              <a:ext uri="{FF2B5EF4-FFF2-40B4-BE49-F238E27FC236}">
                <a16:creationId xmlns:a16="http://schemas.microsoft.com/office/drawing/2014/main" id="{98A75405-209A-CD48-8E25-225D64187B47}"/>
              </a:ext>
            </a:extLst>
          </p:cNvPr>
          <p:cNvSpPr>
            <a:spLocks noChangeArrowheads="1"/>
          </p:cNvSpPr>
          <p:nvPr/>
        </p:nvSpPr>
        <p:spPr bwMode="auto">
          <a:xfrm>
            <a:off x="829733" y="4064001"/>
            <a:ext cx="6403933" cy="22979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.97</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.0015</a:t>
            </a:r>
          </a:p>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end-end delay  =  Internet delay +</a:t>
            </a:r>
          </a:p>
          <a:p>
            <a:pPr marL="0" marR="0" lvl="0" indent="0" algn="l" defTabSz="914400" rtl="0" eaLnBrk="0" fontAlgn="base" latinLnBrk="0" hangingPunct="0">
              <a:lnSpc>
                <a:spcPct val="85000"/>
              </a:lnSpc>
              <a:spcBef>
                <a:spcPts val="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access link delay + LAN delay </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2 sec + minutes +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usecs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1: buy a faster access link</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2" name="Group 1">
            <a:extLst>
              <a:ext uri="{FF2B5EF4-FFF2-40B4-BE49-F238E27FC236}">
                <a16:creationId xmlns:a16="http://schemas.microsoft.com/office/drawing/2014/main" id="{2FF3AF6D-4CBE-BE4A-AF26-B6F34DC9EF33}"/>
              </a:ext>
            </a:extLst>
          </p:cNvPr>
          <p:cNvGrpSpPr/>
          <p:nvPr/>
        </p:nvGrpSpPr>
        <p:grpSpPr>
          <a:xfrm>
            <a:off x="3269205" y="1370475"/>
            <a:ext cx="7974440" cy="2642996"/>
            <a:chOff x="3269205" y="1370475"/>
            <a:chExt cx="7974440" cy="2642996"/>
          </a:xfrm>
        </p:grpSpPr>
        <p:grpSp>
          <p:nvGrpSpPr>
            <p:cNvPr id="214" name="Group 213">
              <a:extLst>
                <a:ext uri="{FF2B5EF4-FFF2-40B4-BE49-F238E27FC236}">
                  <a16:creationId xmlns:a16="http://schemas.microsoft.com/office/drawing/2014/main" id="{9AFA7B76-427C-134D-90BC-D4693AEF2136}"/>
                </a:ext>
              </a:extLst>
            </p:cNvPr>
            <p:cNvGrpSpPr/>
            <p:nvPr/>
          </p:nvGrpSpPr>
          <p:grpSpPr>
            <a:xfrm>
              <a:off x="3269205" y="1370475"/>
              <a:ext cx="2248984" cy="736408"/>
              <a:chOff x="4785771" y="3827302"/>
              <a:chExt cx="2248984" cy="736408"/>
            </a:xfrm>
          </p:grpSpPr>
          <p:sp>
            <p:nvSpPr>
              <p:cNvPr id="215" name="Text Box 52">
                <a:extLst>
                  <a:ext uri="{FF2B5EF4-FFF2-40B4-BE49-F238E27FC236}">
                    <a16:creationId xmlns:a16="http://schemas.microsoft.com/office/drawing/2014/main" id="{D9BA6C4C-0CF0-8742-ACB2-584114381882}"/>
                  </a:ext>
                </a:extLst>
              </p:cNvPr>
              <p:cNvSpPr txBox="1">
                <a:spLocks noChangeArrowheads="1"/>
              </p:cNvSpPr>
              <p:nvPr/>
            </p:nvSpPr>
            <p:spPr bwMode="auto">
              <a:xfrm>
                <a:off x="5449268" y="3827302"/>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154 Mbps</a:t>
                </a:r>
              </a:p>
            </p:txBody>
          </p:sp>
          <p:sp>
            <p:nvSpPr>
              <p:cNvPr id="216" name="Rectangle 215">
                <a:extLst>
                  <a:ext uri="{FF2B5EF4-FFF2-40B4-BE49-F238E27FC236}">
                    <a16:creationId xmlns:a16="http://schemas.microsoft.com/office/drawing/2014/main" id="{1FA396C6-E0DB-E54B-9564-C46EF025F0E3}"/>
                  </a:ext>
                </a:extLst>
              </p:cNvPr>
              <p:cNvSpPr/>
              <p:nvPr/>
            </p:nvSpPr>
            <p:spPr>
              <a:xfrm>
                <a:off x="4785771" y="4223523"/>
                <a:ext cx="611420"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7" name="Line 51">
                <a:extLst>
                  <a:ext uri="{FF2B5EF4-FFF2-40B4-BE49-F238E27FC236}">
                    <a16:creationId xmlns:a16="http://schemas.microsoft.com/office/drawing/2014/main" id="{5DC119B0-D3C1-9741-8399-6E949D96195E}"/>
                  </a:ext>
                </a:extLst>
              </p:cNvPr>
              <p:cNvSpPr>
                <a:spLocks noChangeShapeType="1"/>
              </p:cNvSpPr>
              <p:nvPr/>
            </p:nvSpPr>
            <p:spPr bwMode="auto">
              <a:xfrm flipV="1">
                <a:off x="4828478" y="4140660"/>
                <a:ext cx="680225" cy="42304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18" name="Group 217">
              <a:extLst>
                <a:ext uri="{FF2B5EF4-FFF2-40B4-BE49-F238E27FC236}">
                  <a16:creationId xmlns:a16="http://schemas.microsoft.com/office/drawing/2014/main" id="{43EB18F1-EB9B-AB4E-9315-D47FB051A2D9}"/>
                </a:ext>
              </a:extLst>
            </p:cNvPr>
            <p:cNvGrpSpPr/>
            <p:nvPr/>
          </p:nvGrpSpPr>
          <p:grpSpPr>
            <a:xfrm>
              <a:off x="9113107" y="3496571"/>
              <a:ext cx="2130538" cy="516900"/>
              <a:chOff x="4352719" y="3567941"/>
              <a:chExt cx="2130538" cy="516900"/>
            </a:xfrm>
          </p:grpSpPr>
          <p:sp>
            <p:nvSpPr>
              <p:cNvPr id="219" name="Text Box 52">
                <a:extLst>
                  <a:ext uri="{FF2B5EF4-FFF2-40B4-BE49-F238E27FC236}">
                    <a16:creationId xmlns:a16="http://schemas.microsoft.com/office/drawing/2014/main" id="{414BD24A-A827-744B-8CF6-F9EAA2D920A9}"/>
                  </a:ext>
                </a:extLst>
              </p:cNvPr>
              <p:cNvSpPr txBox="1">
                <a:spLocks noChangeArrowheads="1"/>
              </p:cNvSpPr>
              <p:nvPr/>
            </p:nvSpPr>
            <p:spPr bwMode="auto">
              <a:xfrm>
                <a:off x="4897770" y="3567941"/>
                <a:ext cx="15854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154 Mbps</a:t>
                </a:r>
              </a:p>
            </p:txBody>
          </p:sp>
          <p:sp>
            <p:nvSpPr>
              <p:cNvPr id="220" name="Rectangle 219">
                <a:extLst>
                  <a:ext uri="{FF2B5EF4-FFF2-40B4-BE49-F238E27FC236}">
                    <a16:creationId xmlns:a16="http://schemas.microsoft.com/office/drawing/2014/main" id="{C3E3E743-58A9-D543-ABF2-E8D950F0D5C4}"/>
                  </a:ext>
                </a:extLst>
              </p:cNvPr>
              <p:cNvSpPr/>
              <p:nvPr/>
            </p:nvSpPr>
            <p:spPr>
              <a:xfrm>
                <a:off x="4352719" y="3822059"/>
                <a:ext cx="527164" cy="262782"/>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1" name="Line 51">
                <a:extLst>
                  <a:ext uri="{FF2B5EF4-FFF2-40B4-BE49-F238E27FC236}">
                    <a16:creationId xmlns:a16="http://schemas.microsoft.com/office/drawing/2014/main" id="{C012F3C8-BFC0-0C46-8D2D-992B1C38C6A6}"/>
                  </a:ext>
                </a:extLst>
              </p:cNvPr>
              <p:cNvSpPr>
                <a:spLocks noChangeShapeType="1"/>
              </p:cNvSpPr>
              <p:nvPr/>
            </p:nvSpPr>
            <p:spPr bwMode="auto">
              <a:xfrm flipV="1">
                <a:off x="4459229" y="3805441"/>
                <a:ext cx="554004" cy="23711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222" name="Group 221">
            <a:extLst>
              <a:ext uri="{FF2B5EF4-FFF2-40B4-BE49-F238E27FC236}">
                <a16:creationId xmlns:a16="http://schemas.microsoft.com/office/drawing/2014/main" id="{173CBB2E-654A-474B-8238-296B81F89068}"/>
              </a:ext>
            </a:extLst>
          </p:cNvPr>
          <p:cNvGrpSpPr/>
          <p:nvPr/>
        </p:nvGrpSpPr>
        <p:grpSpPr>
          <a:xfrm>
            <a:off x="4067394" y="4387359"/>
            <a:ext cx="2583033" cy="461665"/>
            <a:chOff x="4114801" y="3880785"/>
            <a:chExt cx="2583033" cy="461665"/>
          </a:xfrm>
        </p:grpSpPr>
        <p:sp>
          <p:nvSpPr>
            <p:cNvPr id="223" name="Text Box 52">
              <a:extLst>
                <a:ext uri="{FF2B5EF4-FFF2-40B4-BE49-F238E27FC236}">
                  <a16:creationId xmlns:a16="http://schemas.microsoft.com/office/drawing/2014/main" id="{FA193B58-E942-8A47-9F5D-3A2B58608DBB}"/>
                </a:ext>
              </a:extLst>
            </p:cNvPr>
            <p:cNvSpPr txBox="1">
              <a:spLocks noChangeArrowheads="1"/>
            </p:cNvSpPr>
            <p:nvPr/>
          </p:nvSpPr>
          <p:spPr bwMode="auto">
            <a:xfrm>
              <a:off x="5112347" y="3880785"/>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.0097</a:t>
              </a:r>
            </a:p>
          </p:txBody>
        </p:sp>
        <p:sp>
          <p:nvSpPr>
            <p:cNvPr id="224" name="Rectangle 223">
              <a:extLst>
                <a:ext uri="{FF2B5EF4-FFF2-40B4-BE49-F238E27FC236}">
                  <a16:creationId xmlns:a16="http://schemas.microsoft.com/office/drawing/2014/main" id="{84682AEF-F684-9F45-A3DA-FEDE9ED18429}"/>
                </a:ext>
              </a:extLst>
            </p:cNvPr>
            <p:cNvSpPr/>
            <p:nvPr/>
          </p:nvSpPr>
          <p:spPr>
            <a:xfrm>
              <a:off x="4114801" y="3955100"/>
              <a:ext cx="498412" cy="340187"/>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5" name="Line 51">
              <a:extLst>
                <a:ext uri="{FF2B5EF4-FFF2-40B4-BE49-F238E27FC236}">
                  <a16:creationId xmlns:a16="http://schemas.microsoft.com/office/drawing/2014/main" id="{8F3A165F-08A0-9D4B-B82D-B603502A13F3}"/>
                </a:ext>
              </a:extLst>
            </p:cNvPr>
            <p:cNvSpPr>
              <a:spLocks noChangeShapeType="1"/>
            </p:cNvSpPr>
            <p:nvPr/>
          </p:nvSpPr>
          <p:spPr bwMode="auto">
            <a:xfrm>
              <a:off x="4234070" y="4117024"/>
              <a:ext cx="936703" cy="1"/>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6" name="Group 225">
            <a:extLst>
              <a:ext uri="{FF2B5EF4-FFF2-40B4-BE49-F238E27FC236}">
                <a16:creationId xmlns:a16="http://schemas.microsoft.com/office/drawing/2014/main" id="{598125F6-3C0E-B64C-9CC2-9EFB4DA6980E}"/>
              </a:ext>
            </a:extLst>
          </p:cNvPr>
          <p:cNvGrpSpPr/>
          <p:nvPr/>
        </p:nvGrpSpPr>
        <p:grpSpPr>
          <a:xfrm>
            <a:off x="4351868" y="5927346"/>
            <a:ext cx="3101886" cy="698305"/>
            <a:chOff x="3557204" y="3415545"/>
            <a:chExt cx="3101886" cy="698305"/>
          </a:xfrm>
        </p:grpSpPr>
        <p:sp>
          <p:nvSpPr>
            <p:cNvPr id="227" name="Text Box 52">
              <a:extLst>
                <a:ext uri="{FF2B5EF4-FFF2-40B4-BE49-F238E27FC236}">
                  <a16:creationId xmlns:a16="http://schemas.microsoft.com/office/drawing/2014/main" id="{5B815C0E-E9AF-964A-AB0C-F8220D77B6A8}"/>
                </a:ext>
              </a:extLst>
            </p:cNvPr>
            <p:cNvSpPr txBox="1">
              <a:spLocks noChangeArrowheads="1"/>
            </p:cNvSpPr>
            <p:nvPr/>
          </p:nvSpPr>
          <p:spPr bwMode="auto">
            <a:xfrm>
              <a:off x="5555973" y="3652185"/>
              <a:ext cx="1103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msecs</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8" name="Rectangle 227">
              <a:extLst>
                <a:ext uri="{FF2B5EF4-FFF2-40B4-BE49-F238E27FC236}">
                  <a16:creationId xmlns:a16="http://schemas.microsoft.com/office/drawing/2014/main" id="{4EE7EB05-EB77-DA46-8D82-2C1B89B59FCD}"/>
                </a:ext>
              </a:extLst>
            </p:cNvPr>
            <p:cNvSpPr/>
            <p:nvPr/>
          </p:nvSpPr>
          <p:spPr>
            <a:xfrm>
              <a:off x="3557204" y="3415545"/>
              <a:ext cx="1041334" cy="337988"/>
            </a:xfrm>
            <a:prstGeom prst="rect">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9" name="Line 51">
              <a:extLst>
                <a:ext uri="{FF2B5EF4-FFF2-40B4-BE49-F238E27FC236}">
                  <a16:creationId xmlns:a16="http://schemas.microsoft.com/office/drawing/2014/main" id="{45B58613-BF72-9847-A603-92F5F10A9D91}"/>
                </a:ext>
              </a:extLst>
            </p:cNvPr>
            <p:cNvSpPr>
              <a:spLocks noChangeShapeType="1"/>
            </p:cNvSpPr>
            <p:nvPr/>
          </p:nvSpPr>
          <p:spPr bwMode="auto">
            <a:xfrm>
              <a:off x="3662316" y="3504654"/>
              <a:ext cx="1983056" cy="46166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0" name="Text Box 83">
            <a:extLst>
              <a:ext uri="{FF2B5EF4-FFF2-40B4-BE49-F238E27FC236}">
                <a16:creationId xmlns:a16="http://schemas.microsoft.com/office/drawing/2014/main" id="{3A71517F-2630-E14F-B4A5-B7AD1A3332AB}"/>
              </a:ext>
            </a:extLst>
          </p:cNvPr>
          <p:cNvSpPr txBox="1">
            <a:spLocks noChangeArrowheads="1"/>
          </p:cNvSpPr>
          <p:nvPr/>
        </p:nvSpPr>
        <p:spPr bwMode="auto">
          <a:xfrm>
            <a:off x="870724" y="6212256"/>
            <a:ext cx="4565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faster access link (expensive!)</a:t>
            </a:r>
          </a:p>
        </p:txBody>
      </p:sp>
      <p:sp>
        <p:nvSpPr>
          <p:cNvPr id="231" name="Slide Number Placeholder 2">
            <a:extLst>
              <a:ext uri="{FF2B5EF4-FFF2-40B4-BE49-F238E27FC236}">
                <a16:creationId xmlns:a16="http://schemas.microsoft.com/office/drawing/2014/main" id="{FF0ECF32-52FF-7941-8B38-AE471D68A41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29</a:t>
            </a:fld>
            <a:endParaRPr lang="en-US" dirty="0"/>
          </a:p>
        </p:txBody>
      </p:sp>
    </p:spTree>
    <p:extLst>
      <p:ext uri="{BB962C8B-B14F-4D97-AF65-F5344CB8AC3E}">
        <p14:creationId xmlns:p14="http://schemas.microsoft.com/office/powerpoint/2010/main" val="38499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dissolve">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dissolve">
                                      <p:cBhvr>
                                        <p:cTn id="17" dur="5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0"/>
                                        </p:tgtEl>
                                        <p:attrNameLst>
                                          <p:attrName>style.visibility</p:attrName>
                                        </p:attrNameLst>
                                      </p:cBhvr>
                                      <p:to>
                                        <p:strVal val="visible"/>
                                      </p:to>
                                    </p:set>
                                    <p:animEffect transition="in" filter="dissolve">
                                      <p:cBhvr>
                                        <p:cTn id="2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a:t>
            </a:r>
            <a:endParaRPr lang="en-US" sz="4400" dirty="0"/>
          </a:p>
        </p:txBody>
      </p:sp>
      <p:sp>
        <p:nvSpPr>
          <p:cNvPr id="71" name="Rectangle 3">
            <a:extLst>
              <a:ext uri="{FF2B5EF4-FFF2-40B4-BE49-F238E27FC236}">
                <a16:creationId xmlns:a16="http://schemas.microsoft.com/office/drawing/2014/main" id="{D0A9535F-9718-644A-A429-D02A2397C27B}"/>
              </a:ext>
            </a:extLst>
          </p:cNvPr>
          <p:cNvSpPr txBox="1">
            <a:spLocks noChangeArrowheads="1"/>
          </p:cNvSpPr>
          <p:nvPr/>
        </p:nvSpPr>
        <p:spPr bwMode="auto">
          <a:xfrm>
            <a:off x="791849" y="1608374"/>
            <a:ext cx="59881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0"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HTTP: hypertext transfer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Web’</a:t>
            </a:r>
            <a:r>
              <a:rPr kumimoji="0" lang="en-US" altLang="ja-JP"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 application-layer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client/server model:</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a:t>
            </a:r>
            <a:r>
              <a:rPr kumimoji="0" lang="en-US" altLang="en-US" sz="2800" b="0" i="1" u="none" strike="noStrike" kern="0" cap="none" spc="0" normalizeH="0" baseline="0" noProof="0" dirty="0">
                <a:ln>
                  <a:noFill/>
                </a:ln>
                <a:solidFill>
                  <a:srgbClr val="FF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browser that requests, receives, (using HTTP protocol) and </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displays</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objects </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server:</a:t>
            </a:r>
            <a:r>
              <a:rPr kumimoji="0" lang="en-US" altLang="en-US" sz="28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server sends (using HTTP protocol) objects in response to requests</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endParaRPr kumimoji="0" lang="en-US" altLang="en-US" sz="3200" b="0" i="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75" name="Group 35">
            <a:extLst>
              <a:ext uri="{FF2B5EF4-FFF2-40B4-BE49-F238E27FC236}">
                <a16:creationId xmlns:a16="http://schemas.microsoft.com/office/drawing/2014/main" id="{9F18C3DA-1F75-254F-8252-0752283DD6D8}"/>
              </a:ext>
            </a:extLst>
          </p:cNvPr>
          <p:cNvGrpSpPr>
            <a:grpSpLocks/>
          </p:cNvGrpSpPr>
          <p:nvPr/>
        </p:nvGrpSpPr>
        <p:grpSpPr bwMode="auto">
          <a:xfrm>
            <a:off x="8129954" y="2391117"/>
            <a:ext cx="2101850" cy="946150"/>
            <a:chOff x="3640" y="1346"/>
            <a:chExt cx="1324" cy="596"/>
          </a:xfrm>
        </p:grpSpPr>
        <p:sp>
          <p:nvSpPr>
            <p:cNvPr id="76" name="Line 19">
              <a:extLst>
                <a:ext uri="{FF2B5EF4-FFF2-40B4-BE49-F238E27FC236}">
                  <a16:creationId xmlns:a16="http://schemas.microsoft.com/office/drawing/2014/main" id="{32A5B725-224A-8641-84D7-5E247267A891}"/>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 name="Text Box 24">
              <a:extLst>
                <a:ext uri="{FF2B5EF4-FFF2-40B4-BE49-F238E27FC236}">
                  <a16:creationId xmlns:a16="http://schemas.microsoft.com/office/drawing/2014/main" id="{AFF1AA49-1EC5-FD4D-A4C7-4E97FBE86C40}"/>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8" name="Group 36">
            <a:extLst>
              <a:ext uri="{FF2B5EF4-FFF2-40B4-BE49-F238E27FC236}">
                <a16:creationId xmlns:a16="http://schemas.microsoft.com/office/drawing/2014/main" id="{CCF7DC4F-F784-E14E-9279-0C9C13F3B891}"/>
              </a:ext>
            </a:extLst>
          </p:cNvPr>
          <p:cNvGrpSpPr>
            <a:grpSpLocks/>
          </p:cNvGrpSpPr>
          <p:nvPr/>
        </p:nvGrpSpPr>
        <p:grpSpPr bwMode="auto">
          <a:xfrm>
            <a:off x="8241079" y="2599080"/>
            <a:ext cx="1971675" cy="904875"/>
            <a:chOff x="4141" y="394"/>
            <a:chExt cx="1242" cy="570"/>
          </a:xfrm>
        </p:grpSpPr>
        <p:sp>
          <p:nvSpPr>
            <p:cNvPr id="79" name="Line 20">
              <a:extLst>
                <a:ext uri="{FF2B5EF4-FFF2-40B4-BE49-F238E27FC236}">
                  <a16:creationId xmlns:a16="http://schemas.microsoft.com/office/drawing/2014/main" id="{162E51BA-C1E2-004B-832B-C97F73DD43E5}"/>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8A281BFE-8385-CA42-BA62-2631AB1C4BEF}"/>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1" name="Group 37">
            <a:extLst>
              <a:ext uri="{FF2B5EF4-FFF2-40B4-BE49-F238E27FC236}">
                <a16:creationId xmlns:a16="http://schemas.microsoft.com/office/drawing/2014/main" id="{75AC8EC6-FB97-154F-8581-1A51362C9E51}"/>
              </a:ext>
            </a:extLst>
          </p:cNvPr>
          <p:cNvGrpSpPr>
            <a:grpSpLocks/>
          </p:cNvGrpSpPr>
          <p:nvPr/>
        </p:nvGrpSpPr>
        <p:grpSpPr bwMode="auto">
          <a:xfrm rot="-3183056">
            <a:off x="8106142" y="3884955"/>
            <a:ext cx="2101850" cy="946150"/>
            <a:chOff x="3640" y="1346"/>
            <a:chExt cx="1324" cy="596"/>
          </a:xfrm>
        </p:grpSpPr>
        <p:sp>
          <p:nvSpPr>
            <p:cNvPr id="82" name="Line 19">
              <a:extLst>
                <a:ext uri="{FF2B5EF4-FFF2-40B4-BE49-F238E27FC236}">
                  <a16:creationId xmlns:a16="http://schemas.microsoft.com/office/drawing/2014/main" id="{69FABD09-8D01-A244-A69C-7220481CAE7B}"/>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4">
              <a:extLst>
                <a:ext uri="{FF2B5EF4-FFF2-40B4-BE49-F238E27FC236}">
                  <a16:creationId xmlns:a16="http://schemas.microsoft.com/office/drawing/2014/main" id="{96F64D17-51D6-0A4A-BDA6-07C403F43898}"/>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4" name="Group 40">
            <a:extLst>
              <a:ext uri="{FF2B5EF4-FFF2-40B4-BE49-F238E27FC236}">
                <a16:creationId xmlns:a16="http://schemas.microsoft.com/office/drawing/2014/main" id="{B9736B82-D8C5-DA43-B8F2-093DA6AB6E5D}"/>
              </a:ext>
            </a:extLst>
          </p:cNvPr>
          <p:cNvGrpSpPr>
            <a:grpSpLocks/>
          </p:cNvGrpSpPr>
          <p:nvPr/>
        </p:nvGrpSpPr>
        <p:grpSpPr bwMode="auto">
          <a:xfrm rot="-3264937">
            <a:off x="8152179" y="4124667"/>
            <a:ext cx="1971675" cy="904875"/>
            <a:chOff x="4141" y="394"/>
            <a:chExt cx="1242" cy="570"/>
          </a:xfrm>
        </p:grpSpPr>
        <p:sp>
          <p:nvSpPr>
            <p:cNvPr id="85" name="Line 20">
              <a:extLst>
                <a:ext uri="{FF2B5EF4-FFF2-40B4-BE49-F238E27FC236}">
                  <a16:creationId xmlns:a16="http://schemas.microsoft.com/office/drawing/2014/main" id="{1D55C3D5-A428-CC44-8B43-7C6CB47D04C9}"/>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 name="Text Box 26">
              <a:extLst>
                <a:ext uri="{FF2B5EF4-FFF2-40B4-BE49-F238E27FC236}">
                  <a16:creationId xmlns:a16="http://schemas.microsoft.com/office/drawing/2014/main" id="{98847E99-AF68-1F43-AC46-9AD80D6458C5}"/>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067724E3-B9EF-784C-81CF-0208D90CEEBE}"/>
              </a:ext>
            </a:extLst>
          </p:cNvPr>
          <p:cNvGrpSpPr/>
          <p:nvPr/>
        </p:nvGrpSpPr>
        <p:grpSpPr>
          <a:xfrm>
            <a:off x="7046475" y="4540592"/>
            <a:ext cx="2210665" cy="1578194"/>
            <a:chOff x="7046475" y="4540592"/>
            <a:chExt cx="2210665" cy="1578194"/>
          </a:xfrm>
        </p:grpSpPr>
        <p:sp>
          <p:nvSpPr>
            <p:cNvPr id="74" name="Text Box 23">
              <a:extLst>
                <a:ext uri="{FF2B5EF4-FFF2-40B4-BE49-F238E27FC236}">
                  <a16:creationId xmlns:a16="http://schemas.microsoft.com/office/drawing/2014/main" id="{61B2A806-9EFC-9449-97BE-336492E83009}"/>
                </a:ext>
              </a:extLst>
            </p:cNvPr>
            <p:cNvSpPr txBox="1">
              <a:spLocks noChangeArrowheads="1"/>
            </p:cNvSpPr>
            <p:nvPr/>
          </p:nvSpPr>
          <p:spPr bwMode="auto">
            <a:xfrm>
              <a:off x="7046475" y="5472455"/>
              <a:ext cx="22106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iPhone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Safari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pic>
          <p:nvPicPr>
            <p:cNvPr id="87" name="Picture 43" descr="iphone_stylized_small">
              <a:extLst>
                <a:ext uri="{FF2B5EF4-FFF2-40B4-BE49-F238E27FC236}">
                  <a16:creationId xmlns:a16="http://schemas.microsoft.com/office/drawing/2014/main" id="{D1E934F1-FF6C-B341-A221-38110724A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179" y="4540592"/>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a:extLst>
              <a:ext uri="{FF2B5EF4-FFF2-40B4-BE49-F238E27FC236}">
                <a16:creationId xmlns:a16="http://schemas.microsoft.com/office/drawing/2014/main" id="{E5E3F8E5-5BB6-9F4D-BD7D-96E3FCFF937E}"/>
              </a:ext>
            </a:extLst>
          </p:cNvPr>
          <p:cNvGrpSpPr/>
          <p:nvPr/>
        </p:nvGrpSpPr>
        <p:grpSpPr>
          <a:xfrm>
            <a:off x="6584832" y="1722780"/>
            <a:ext cx="2270564" cy="1610628"/>
            <a:chOff x="6584832" y="1722780"/>
            <a:chExt cx="2270564" cy="1610628"/>
          </a:xfrm>
        </p:grpSpPr>
        <p:sp>
          <p:nvSpPr>
            <p:cNvPr id="72" name="Text Box 7">
              <a:extLst>
                <a:ext uri="{FF2B5EF4-FFF2-40B4-BE49-F238E27FC236}">
                  <a16:creationId xmlns:a16="http://schemas.microsoft.com/office/drawing/2014/main" id="{EE5DED9F-E1C4-F34D-899C-5E5BAFDADC9E}"/>
                </a:ext>
              </a:extLst>
            </p:cNvPr>
            <p:cNvSpPr txBox="1">
              <a:spLocks noChangeArrowheads="1"/>
            </p:cNvSpPr>
            <p:nvPr/>
          </p:nvSpPr>
          <p:spPr bwMode="auto">
            <a:xfrm>
              <a:off x="6584832" y="2687077"/>
              <a:ext cx="22705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PC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Firefox browser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88" name="Group 44">
              <a:extLst>
                <a:ext uri="{FF2B5EF4-FFF2-40B4-BE49-F238E27FC236}">
                  <a16:creationId xmlns:a16="http://schemas.microsoft.com/office/drawing/2014/main" id="{9EAD6FC3-A72E-8241-AA6C-FE53B680C4A5}"/>
                </a:ext>
              </a:extLst>
            </p:cNvPr>
            <p:cNvGrpSpPr>
              <a:grpSpLocks/>
            </p:cNvGrpSpPr>
            <p:nvPr/>
          </p:nvGrpSpPr>
          <p:grpSpPr bwMode="auto">
            <a:xfrm>
              <a:off x="7109192" y="1722780"/>
              <a:ext cx="1066800" cy="1079500"/>
              <a:chOff x="-44" y="1473"/>
              <a:chExt cx="981" cy="1105"/>
            </a:xfrm>
          </p:grpSpPr>
          <p:pic>
            <p:nvPicPr>
              <p:cNvPr id="89" name="Picture 45" descr="desktop_computer_stylized_medium">
                <a:extLst>
                  <a:ext uri="{FF2B5EF4-FFF2-40B4-BE49-F238E27FC236}">
                    <a16:creationId xmlns:a16="http://schemas.microsoft.com/office/drawing/2014/main" id="{1ADDC1FA-6D07-3F4E-8F74-21843504B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46">
                <a:extLst>
                  <a:ext uri="{FF2B5EF4-FFF2-40B4-BE49-F238E27FC236}">
                    <a16:creationId xmlns:a16="http://schemas.microsoft.com/office/drawing/2014/main" id="{42A6104A-05E4-B94E-8AC8-1F8524B85F7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3" name="Group 2">
            <a:extLst>
              <a:ext uri="{FF2B5EF4-FFF2-40B4-BE49-F238E27FC236}">
                <a16:creationId xmlns:a16="http://schemas.microsoft.com/office/drawing/2014/main" id="{046FA54E-9DBE-BF46-9FA4-0BD5D56FE85D}"/>
              </a:ext>
            </a:extLst>
          </p:cNvPr>
          <p:cNvGrpSpPr/>
          <p:nvPr/>
        </p:nvGrpSpPr>
        <p:grpSpPr>
          <a:xfrm>
            <a:off x="9655810" y="2888005"/>
            <a:ext cx="2414547" cy="2197950"/>
            <a:chOff x="9655810" y="2888005"/>
            <a:chExt cx="2414547" cy="2197950"/>
          </a:xfrm>
        </p:grpSpPr>
        <p:sp>
          <p:nvSpPr>
            <p:cNvPr id="73" name="Text Box 9">
              <a:extLst>
                <a:ext uri="{FF2B5EF4-FFF2-40B4-BE49-F238E27FC236}">
                  <a16:creationId xmlns:a16="http://schemas.microsoft.com/office/drawing/2014/main" id="{1DB0406D-8424-A242-88CD-CF99DD0C8226}"/>
                </a:ext>
              </a:extLst>
            </p:cNvPr>
            <p:cNvSpPr txBox="1">
              <a:spLocks noChangeArrowheads="1"/>
            </p:cNvSpPr>
            <p:nvPr/>
          </p:nvSpPr>
          <p:spPr bwMode="auto">
            <a:xfrm>
              <a:off x="9655810" y="4162625"/>
              <a:ext cx="24145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Apache Web</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server</a:t>
              </a:r>
              <a:endParaRPr kumimoji="0" lang="en-US" altLang="en-US" sz="32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91" name="Group 47">
              <a:extLst>
                <a:ext uri="{FF2B5EF4-FFF2-40B4-BE49-F238E27FC236}">
                  <a16:creationId xmlns:a16="http://schemas.microsoft.com/office/drawing/2014/main" id="{1578750D-9ADE-FF47-A035-3F58F7F95E77}"/>
                </a:ext>
              </a:extLst>
            </p:cNvPr>
            <p:cNvGrpSpPr>
              <a:grpSpLocks/>
            </p:cNvGrpSpPr>
            <p:nvPr/>
          </p:nvGrpSpPr>
          <p:grpSpPr bwMode="auto">
            <a:xfrm>
              <a:off x="10230217" y="2888005"/>
              <a:ext cx="695325" cy="1282700"/>
              <a:chOff x="4140" y="429"/>
              <a:chExt cx="1425" cy="2396"/>
            </a:xfrm>
          </p:grpSpPr>
          <p:sp>
            <p:nvSpPr>
              <p:cNvPr id="92" name="Freeform 48">
                <a:extLst>
                  <a:ext uri="{FF2B5EF4-FFF2-40B4-BE49-F238E27FC236}">
                    <a16:creationId xmlns:a16="http://schemas.microsoft.com/office/drawing/2014/main" id="{30FC1D0E-933E-6B40-9A42-0E971723843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3" name="Rectangle 49">
                <a:extLst>
                  <a:ext uri="{FF2B5EF4-FFF2-40B4-BE49-F238E27FC236}">
                    <a16:creationId xmlns:a16="http://schemas.microsoft.com/office/drawing/2014/main" id="{B5655423-6CF0-CD49-B3A9-063B782C1F8A}"/>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 name="Freeform 50">
                <a:extLst>
                  <a:ext uri="{FF2B5EF4-FFF2-40B4-BE49-F238E27FC236}">
                    <a16:creationId xmlns:a16="http://schemas.microsoft.com/office/drawing/2014/main" id="{A0AC0D67-FA58-B147-A1DC-191134726C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Freeform 51">
                <a:extLst>
                  <a:ext uri="{FF2B5EF4-FFF2-40B4-BE49-F238E27FC236}">
                    <a16:creationId xmlns:a16="http://schemas.microsoft.com/office/drawing/2014/main" id="{DE00B670-08D8-5142-A593-67DE6409B9C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Rectangle 52">
                <a:extLst>
                  <a:ext uri="{FF2B5EF4-FFF2-40B4-BE49-F238E27FC236}">
                    <a16:creationId xmlns:a16="http://schemas.microsoft.com/office/drawing/2014/main" id="{C0F46C25-0562-1D41-A932-B4DCFBC60F32}"/>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7" name="Group 53">
                <a:extLst>
                  <a:ext uri="{FF2B5EF4-FFF2-40B4-BE49-F238E27FC236}">
                    <a16:creationId xmlns:a16="http://schemas.microsoft.com/office/drawing/2014/main" id="{42D2ADD9-FBDF-B348-8727-B1428057A192}"/>
                  </a:ext>
                </a:extLst>
              </p:cNvPr>
              <p:cNvGrpSpPr>
                <a:grpSpLocks/>
              </p:cNvGrpSpPr>
              <p:nvPr/>
            </p:nvGrpSpPr>
            <p:grpSpPr bwMode="auto">
              <a:xfrm>
                <a:off x="4749" y="668"/>
                <a:ext cx="581" cy="145"/>
                <a:chOff x="614" y="2568"/>
                <a:chExt cx="725" cy="139"/>
              </a:xfrm>
            </p:grpSpPr>
            <p:sp>
              <p:nvSpPr>
                <p:cNvPr id="122" name="AutoShape 54">
                  <a:extLst>
                    <a:ext uri="{FF2B5EF4-FFF2-40B4-BE49-F238E27FC236}">
                      <a16:creationId xmlns:a16="http://schemas.microsoft.com/office/drawing/2014/main" id="{B3A024BC-0571-B343-B957-96A9956CB100}"/>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3" name="AutoShape 55">
                  <a:extLst>
                    <a:ext uri="{FF2B5EF4-FFF2-40B4-BE49-F238E27FC236}">
                      <a16:creationId xmlns:a16="http://schemas.microsoft.com/office/drawing/2014/main" id="{BCE631BE-5109-0446-9778-CCBD1DF0A6B3}"/>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8" name="Rectangle 56">
                <a:extLst>
                  <a:ext uri="{FF2B5EF4-FFF2-40B4-BE49-F238E27FC236}">
                    <a16:creationId xmlns:a16="http://schemas.microsoft.com/office/drawing/2014/main" id="{5D3DFADC-1C8D-AF4C-85AA-0F7A2C55C87C}"/>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9" name="Group 57">
                <a:extLst>
                  <a:ext uri="{FF2B5EF4-FFF2-40B4-BE49-F238E27FC236}">
                    <a16:creationId xmlns:a16="http://schemas.microsoft.com/office/drawing/2014/main" id="{C1D33EC1-1E29-8544-B98D-73191F02F73D}"/>
                  </a:ext>
                </a:extLst>
              </p:cNvPr>
              <p:cNvGrpSpPr>
                <a:grpSpLocks/>
              </p:cNvGrpSpPr>
              <p:nvPr/>
            </p:nvGrpSpPr>
            <p:grpSpPr bwMode="auto">
              <a:xfrm>
                <a:off x="4747" y="994"/>
                <a:ext cx="581" cy="134"/>
                <a:chOff x="614" y="2568"/>
                <a:chExt cx="725" cy="139"/>
              </a:xfrm>
            </p:grpSpPr>
            <p:sp>
              <p:nvSpPr>
                <p:cNvPr id="120" name="AutoShape 58">
                  <a:extLst>
                    <a:ext uri="{FF2B5EF4-FFF2-40B4-BE49-F238E27FC236}">
                      <a16:creationId xmlns:a16="http://schemas.microsoft.com/office/drawing/2014/main" id="{82D153A1-613C-9C4E-A2C0-B1C929BC01CE}"/>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AutoShape 59">
                  <a:extLst>
                    <a:ext uri="{FF2B5EF4-FFF2-40B4-BE49-F238E27FC236}">
                      <a16:creationId xmlns:a16="http://schemas.microsoft.com/office/drawing/2014/main" id="{F147FCC4-6131-8F44-A906-F0D80C4D7263}"/>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0" name="Rectangle 60">
                <a:extLst>
                  <a:ext uri="{FF2B5EF4-FFF2-40B4-BE49-F238E27FC236}">
                    <a16:creationId xmlns:a16="http://schemas.microsoft.com/office/drawing/2014/main" id="{85C735FA-9571-F248-9BA5-6CDBDBE01BD6}"/>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61">
                <a:extLst>
                  <a:ext uri="{FF2B5EF4-FFF2-40B4-BE49-F238E27FC236}">
                    <a16:creationId xmlns:a16="http://schemas.microsoft.com/office/drawing/2014/main" id="{5812C6A4-3EC0-A249-9E63-F46527542665}"/>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2" name="Group 62">
                <a:extLst>
                  <a:ext uri="{FF2B5EF4-FFF2-40B4-BE49-F238E27FC236}">
                    <a16:creationId xmlns:a16="http://schemas.microsoft.com/office/drawing/2014/main" id="{7E620A9B-CBE1-F240-88FD-585574663314}"/>
                  </a:ext>
                </a:extLst>
              </p:cNvPr>
              <p:cNvGrpSpPr>
                <a:grpSpLocks/>
              </p:cNvGrpSpPr>
              <p:nvPr/>
            </p:nvGrpSpPr>
            <p:grpSpPr bwMode="auto">
              <a:xfrm>
                <a:off x="4735" y="1627"/>
                <a:ext cx="582" cy="151"/>
                <a:chOff x="614" y="2568"/>
                <a:chExt cx="725" cy="139"/>
              </a:xfrm>
            </p:grpSpPr>
            <p:sp>
              <p:nvSpPr>
                <p:cNvPr id="118" name="AutoShape 63">
                  <a:extLst>
                    <a:ext uri="{FF2B5EF4-FFF2-40B4-BE49-F238E27FC236}">
                      <a16:creationId xmlns:a16="http://schemas.microsoft.com/office/drawing/2014/main" id="{042898BA-1F4B-D343-83D2-32F6B871E166}"/>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AutoShape 64">
                  <a:extLst>
                    <a:ext uri="{FF2B5EF4-FFF2-40B4-BE49-F238E27FC236}">
                      <a16:creationId xmlns:a16="http://schemas.microsoft.com/office/drawing/2014/main" id="{43D7819E-9A5B-E741-ACC4-82E6487AE398}"/>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3" name="Freeform 65">
                <a:extLst>
                  <a:ext uri="{FF2B5EF4-FFF2-40B4-BE49-F238E27FC236}">
                    <a16:creationId xmlns:a16="http://schemas.microsoft.com/office/drawing/2014/main" id="{7CC2BA69-A482-5D4B-8CA5-B5AC73726D7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4" name="Group 66">
                <a:extLst>
                  <a:ext uri="{FF2B5EF4-FFF2-40B4-BE49-F238E27FC236}">
                    <a16:creationId xmlns:a16="http://schemas.microsoft.com/office/drawing/2014/main" id="{F21B3CA3-EDB9-ED4A-9790-00B6351372FF}"/>
                  </a:ext>
                </a:extLst>
              </p:cNvPr>
              <p:cNvGrpSpPr>
                <a:grpSpLocks/>
              </p:cNvGrpSpPr>
              <p:nvPr/>
            </p:nvGrpSpPr>
            <p:grpSpPr bwMode="auto">
              <a:xfrm>
                <a:off x="4739" y="1327"/>
                <a:ext cx="582" cy="139"/>
                <a:chOff x="614" y="2568"/>
                <a:chExt cx="725" cy="139"/>
              </a:xfrm>
            </p:grpSpPr>
            <p:sp>
              <p:nvSpPr>
                <p:cNvPr id="116" name="AutoShape 67">
                  <a:extLst>
                    <a:ext uri="{FF2B5EF4-FFF2-40B4-BE49-F238E27FC236}">
                      <a16:creationId xmlns:a16="http://schemas.microsoft.com/office/drawing/2014/main" id="{9EDB1FCF-F653-F642-8D80-BF382D9E0C35}"/>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7" name="AutoShape 68">
                  <a:extLst>
                    <a:ext uri="{FF2B5EF4-FFF2-40B4-BE49-F238E27FC236}">
                      <a16:creationId xmlns:a16="http://schemas.microsoft.com/office/drawing/2014/main" id="{609BFCAD-4861-EE43-8362-EA6C48556301}"/>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5" name="Rectangle 69">
                <a:extLst>
                  <a:ext uri="{FF2B5EF4-FFF2-40B4-BE49-F238E27FC236}">
                    <a16:creationId xmlns:a16="http://schemas.microsoft.com/office/drawing/2014/main" id="{5D47278C-43D3-204F-86FD-15B20209028D}"/>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Freeform 70">
                <a:extLst>
                  <a:ext uri="{FF2B5EF4-FFF2-40B4-BE49-F238E27FC236}">
                    <a16:creationId xmlns:a16="http://schemas.microsoft.com/office/drawing/2014/main" id="{C4685EB6-AA09-4243-9AED-1759E88D18E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Freeform 71">
                <a:extLst>
                  <a:ext uri="{FF2B5EF4-FFF2-40B4-BE49-F238E27FC236}">
                    <a16:creationId xmlns:a16="http://schemas.microsoft.com/office/drawing/2014/main" id="{F8013113-6639-D746-8787-464D70E731D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BAF4B182-B231-9044-AFF9-C80B2E27F7A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Freeform 73">
                <a:extLst>
                  <a:ext uri="{FF2B5EF4-FFF2-40B4-BE49-F238E27FC236}">
                    <a16:creationId xmlns:a16="http://schemas.microsoft.com/office/drawing/2014/main" id="{5BF1720C-9B23-A442-9078-1CB2D3EAD126}"/>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 name="AutoShape 74">
                <a:extLst>
                  <a:ext uri="{FF2B5EF4-FFF2-40B4-BE49-F238E27FC236}">
                    <a16:creationId xmlns:a16="http://schemas.microsoft.com/office/drawing/2014/main" id="{5C72D219-90B2-E948-8C51-2DF4C76E6710}"/>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AutoShape 75">
                <a:extLst>
                  <a:ext uri="{FF2B5EF4-FFF2-40B4-BE49-F238E27FC236}">
                    <a16:creationId xmlns:a16="http://schemas.microsoft.com/office/drawing/2014/main" id="{83107432-CCDD-3F4A-A673-5C965AB6622C}"/>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Oval 76">
                <a:extLst>
                  <a:ext uri="{FF2B5EF4-FFF2-40B4-BE49-F238E27FC236}">
                    <a16:creationId xmlns:a16="http://schemas.microsoft.com/office/drawing/2014/main" id="{93D83AE9-CB35-4043-B0A0-1FFA790871DB}"/>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Oval 77">
                <a:extLst>
                  <a:ext uri="{FF2B5EF4-FFF2-40B4-BE49-F238E27FC236}">
                    <a16:creationId xmlns:a16="http://schemas.microsoft.com/office/drawing/2014/main" id="{C8BA1D5C-380B-5844-9DFE-FB0350399A3E}"/>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4" name="Oval 78">
                <a:extLst>
                  <a:ext uri="{FF2B5EF4-FFF2-40B4-BE49-F238E27FC236}">
                    <a16:creationId xmlns:a16="http://schemas.microsoft.com/office/drawing/2014/main" id="{EF0EACD3-D07B-0F4F-BB94-4F2D6391297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Rectangle 79">
                <a:extLst>
                  <a:ext uri="{FF2B5EF4-FFF2-40B4-BE49-F238E27FC236}">
                    <a16:creationId xmlns:a16="http://schemas.microsoft.com/office/drawing/2014/main" id="{C545DB8D-EFCD-9A46-858D-A246B93C7BA5}"/>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59" name="Slide Number Placeholder 2">
            <a:extLst>
              <a:ext uri="{FF2B5EF4-FFF2-40B4-BE49-F238E27FC236}">
                <a16:creationId xmlns:a16="http://schemas.microsoft.com/office/drawing/2014/main" id="{C473C8CC-FB59-904B-86D0-BFB6A614029E}"/>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a:t>
            </a:fld>
            <a:endParaRPr lang="en-US" dirty="0"/>
          </a:p>
        </p:txBody>
      </p:sp>
    </p:spTree>
    <p:extLst>
      <p:ext uri="{BB962C8B-B14F-4D97-AF65-F5344CB8AC3E}">
        <p14:creationId xmlns:p14="http://schemas.microsoft.com/office/powerpoint/2010/main" val="375443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
                                            <p:txEl>
                                              <p:pRg st="3" end="3"/>
                                            </p:txEl>
                                          </p:spTgt>
                                        </p:tgtEl>
                                        <p:attrNameLst>
                                          <p:attrName>style.visibility</p:attrName>
                                        </p:attrNameLst>
                                      </p:cBhvr>
                                      <p:to>
                                        <p:strVal val="visible"/>
                                      </p:to>
                                    </p:set>
                                    <p:animEffect transition="in" filter="dissolve">
                                      <p:cBhvr>
                                        <p:cTn id="7" dur="500"/>
                                        <p:tgtEl>
                                          <p:spTgt spid="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
                                            <p:txEl>
                                              <p:pRg st="4" end="4"/>
                                            </p:txEl>
                                          </p:spTgt>
                                        </p:tgtEl>
                                        <p:attrNameLst>
                                          <p:attrName>style.visibility</p:attrName>
                                        </p:attrNameLst>
                                      </p:cBhvr>
                                      <p:to>
                                        <p:strVal val="visible"/>
                                      </p:to>
                                    </p:set>
                                    <p:animEffect transition="in" filter="dissolve">
                                      <p:cBhvr>
                                        <p:cTn id="12" dur="500"/>
                                        <p:tgtEl>
                                          <p:spTgt spid="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right)">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wipe(left)">
                                      <p:cBhvr>
                                        <p:cTn id="37" dur="500"/>
                                        <p:tgtEl>
                                          <p:spTgt spid="81"/>
                                        </p:tgtEl>
                                      </p:cBhvr>
                                    </p:animEffect>
                                  </p:childTnLst>
                                </p:cTn>
                              </p:par>
                            </p:childTnLst>
                          </p:cTn>
                        </p:par>
                        <p:par>
                          <p:cTn id="38" fill="hold">
                            <p:stCondLst>
                              <p:cond delay="500"/>
                            </p:stCondLst>
                            <p:childTnLst>
                              <p:par>
                                <p:cTn id="39" presetID="22" presetClass="entr" presetSubtype="2"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right)">
                                      <p:cBhvr>
                                        <p:cTn id="4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922868" y="4719957"/>
            <a:ext cx="6361287" cy="2302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Performance: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LAN utilization: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utilization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end-end delay  = </a:t>
            </a:r>
            <a:r>
              <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ＭＳ Ｐゴシック" charset="0"/>
                <a:cs typeface="Calibri" panose="020F0502020204030204" pitchFamily="34" charset="0"/>
              </a:rPr>
              <a: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p:txBody>
      </p: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Option 2: install a web cache</a:t>
            </a:r>
            <a:endParaRPr lang="en-US" sz="4400" dirty="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3006" y="451421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51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1.54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100K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15/sec</a:t>
            </a:r>
          </a:p>
          <a:p>
            <a:pPr marL="800100" marR="0" lvl="1"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avg data rate to browsers: 1.50 Mbps</a:t>
            </a:r>
          </a:p>
        </p:txBody>
      </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81" name="Text Box 76">
            <a:extLst>
              <a:ext uri="{FF2B5EF4-FFF2-40B4-BE49-F238E27FC236}">
                <a16:creationId xmlns:a16="http://schemas.microsoft.com/office/drawing/2014/main" id="{3175A1F8-F48E-9749-AA0C-8A115012D296}"/>
              </a:ext>
            </a:extLst>
          </p:cNvPr>
          <p:cNvSpPr txBox="1">
            <a:spLocks noChangeArrowheads="1"/>
          </p:cNvSpPr>
          <p:nvPr/>
        </p:nvSpPr>
        <p:spPr bwMode="auto">
          <a:xfrm>
            <a:off x="4483372" y="5180762"/>
            <a:ext cx="281846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How to compute link </a:t>
            </a:r>
          </a:p>
          <a:p>
            <a:pPr marL="342900" marR="0" lvl="0" indent="-342900" algn="ctr" defTabSz="914400" rtl="0" eaLnBrk="1" fontAlgn="auto" latinLnBrk="0" hangingPunct="1">
              <a:lnSpc>
                <a:spcPct val="8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utilization, delay?</a:t>
            </a:r>
          </a:p>
        </p:txBody>
      </p:sp>
      <p:sp>
        <p:nvSpPr>
          <p:cNvPr id="282" name="Text Box 83">
            <a:extLst>
              <a:ext uri="{FF2B5EF4-FFF2-40B4-BE49-F238E27FC236}">
                <a16:creationId xmlns:a16="http://schemas.microsoft.com/office/drawing/2014/main" id="{445BA7C8-9DBB-B245-98C3-EA83E67E03F3}"/>
              </a:ext>
            </a:extLst>
          </p:cNvPr>
          <p:cNvSpPr txBox="1">
            <a:spLocks noChangeArrowheads="1"/>
          </p:cNvSpPr>
          <p:nvPr/>
        </p:nvSpPr>
        <p:spPr bwMode="auto">
          <a:xfrm>
            <a:off x="853791" y="4053039"/>
            <a:ext cx="3306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web cache (cheap!)</a:t>
            </a:r>
          </a:p>
        </p:txBody>
      </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Slide Number Placeholder 2">
            <a:extLst>
              <a:ext uri="{FF2B5EF4-FFF2-40B4-BE49-F238E27FC236}">
                <a16:creationId xmlns:a16="http://schemas.microsoft.com/office/drawing/2014/main" id="{CD12BA19-40D2-F44B-8E23-E4E6B15A6DE1}"/>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30</a:t>
            </a:fld>
            <a:endParaRPr lang="en-US" dirty="0"/>
          </a:p>
        </p:txBody>
      </p:sp>
    </p:spTree>
    <p:extLst>
      <p:ext uri="{BB962C8B-B14F-4D97-AF65-F5344CB8AC3E}">
        <p14:creationId xmlns:p14="http://schemas.microsoft.com/office/powerpoint/2010/main" val="1807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dissolve">
                                      <p:cBhvr>
                                        <p:cTn id="10" dur="5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dissolve">
                                      <p:cBhvr>
                                        <p:cTn id="15" dur="500"/>
                                        <p:tgtEl>
                                          <p:spTgt spid="28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29"/>
                                        </p:tgtEl>
                                        <p:attrNameLst>
                                          <p:attrName>style.visibility</p:attrName>
                                        </p:attrNameLst>
                                      </p:cBhvr>
                                      <p:to>
                                        <p:strVal val="visible"/>
                                      </p:to>
                                    </p:set>
                                    <p:animEffect transition="in" filter="dissolve">
                                      <p:cBhvr>
                                        <p:cTn id="20" dur="500"/>
                                        <p:tgtEl>
                                          <p:spTgt spid="52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81">
                                            <p:txEl>
                                              <p:pRg st="0" end="0"/>
                                            </p:txEl>
                                          </p:spTgt>
                                        </p:tgtEl>
                                        <p:attrNameLst>
                                          <p:attrName>style.visibility</p:attrName>
                                        </p:attrNameLst>
                                      </p:cBhvr>
                                      <p:to>
                                        <p:strVal val="visible"/>
                                      </p:to>
                                    </p:set>
                                    <p:animEffect transition="in" filter="dissolve">
                                      <p:cBhvr>
                                        <p:cTn id="25" dur="500"/>
                                        <p:tgtEl>
                                          <p:spTgt spid="281">
                                            <p:txEl>
                                              <p:pRg st="0" end="0"/>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81">
                                            <p:txEl>
                                              <p:pRg st="1" end="1"/>
                                            </p:txEl>
                                          </p:spTgt>
                                        </p:tgtEl>
                                        <p:attrNameLst>
                                          <p:attrName>style.visibility</p:attrName>
                                        </p:attrNameLst>
                                      </p:cBhvr>
                                      <p:to>
                                        <p:strVal val="visible"/>
                                      </p:to>
                                    </p:set>
                                    <p:animEffect transition="in" filter="dissolve">
                                      <p:cBhvr>
                                        <p:cTn id="28" dur="500"/>
                                        <p:tgtEl>
                                          <p:spTgt spid="2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p:bldP spid="282" grpId="0"/>
      <p:bldP spid="2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fontScale="90000"/>
          </a:bodyPr>
          <a:lstStyle/>
          <a:p>
            <a:r>
              <a:rPr lang="en-US" dirty="0">
                <a:ea typeface="ＭＳ Ｐゴシック" panose="020B0600070205080204" pitchFamily="34" charset="-128"/>
              </a:rPr>
              <a:t>Calculating access link utilization, end-end delay with cache:</a:t>
            </a:r>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48492" y="4470671"/>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1.54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dirty="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52" name="Rectangle 4">
            <a:extLst>
              <a:ext uri="{FF2B5EF4-FFF2-40B4-BE49-F238E27FC236}">
                <a16:creationId xmlns:a16="http://schemas.microsoft.com/office/drawing/2014/main" id="{5292EFEC-88AD-0B46-B2E3-643489D30B9D}"/>
              </a:ext>
            </a:extLst>
          </p:cNvPr>
          <p:cNvSpPr txBox="1">
            <a:spLocks noChangeArrowheads="1"/>
          </p:cNvSpPr>
          <p:nvPr/>
        </p:nvSpPr>
        <p:spPr>
          <a:xfrm>
            <a:off x="889002" y="1405471"/>
            <a:ext cx="6166171" cy="1744128"/>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110000"/>
              </a:lnSpc>
              <a:spcBef>
                <a:spcPts val="400"/>
              </a:spcBef>
              <a:spcAft>
                <a:spcPts val="0"/>
              </a:spcAft>
              <a:buClr>
                <a:srgbClr val="0000A3"/>
              </a:buClr>
              <a:buSzTx/>
              <a:buFont typeface="Wingdings" pitchFamily="2" charset="2"/>
              <a:buNone/>
              <a:tabLst>
                <a:tab pos="53975" algn="l"/>
                <a:tab pos="576263" algn="l"/>
              </a:tabLst>
              <a:defRPr/>
            </a:pPr>
            <a:r>
              <a:rPr kumimoji="0" lang="en-US" altLang="en-US" sz="3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suppose cache hit rate is 0.4:  </a:t>
            </a:r>
          </a:p>
          <a:p>
            <a:pPr marL="352425" marR="0" lvl="0" indent="-231775" algn="l" defTabSz="914400" rtl="0" eaLnBrk="1" fontAlgn="auto" latinLnBrk="0" hangingPunct="1">
              <a:lnSpc>
                <a:spcPct val="110000"/>
              </a:lnSpc>
              <a:spcBef>
                <a:spcPts val="400"/>
              </a:spcBef>
              <a:spcAft>
                <a:spcPts val="0"/>
              </a:spcAft>
              <a:buClr>
                <a:srgbClr val="0000A3"/>
              </a:buClr>
              <a:buSzTx/>
              <a:buFont typeface="Wingdings" pitchFamily="2" charset="2"/>
              <a:buChar char="§"/>
              <a:tabLst>
                <a:tab pos="53975" algn="l"/>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40% requests served by cache, with low (msec) delay </a:t>
            </a:r>
          </a:p>
          <a:p>
            <a:pPr marL="228600" marR="0" lvl="0" indent="-228600" algn="l" defTabSz="914400" rtl="0" eaLnBrk="1" fontAlgn="auto" latinLnBrk="0" hangingPunct="1">
              <a:lnSpc>
                <a:spcPct val="80000"/>
              </a:lnSpc>
              <a:spcBef>
                <a:spcPts val="1000"/>
              </a:spcBef>
              <a:spcAft>
                <a:spcPts val="0"/>
              </a:spcAft>
              <a:buClr>
                <a:srgbClr val="0000A3"/>
              </a:buClr>
              <a:buSzTx/>
              <a:buFont typeface="Wingdings" pitchFamily="2" charset="2"/>
              <a:buNone/>
              <a:tabLst>
                <a:tab pos="576263" algn="l"/>
              </a:tabLst>
              <a:defRPr/>
            </a:pPr>
            <a:r>
              <a:rPr kumimoji="0" lang="en-US" altLang="en-US" sz="2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p:txBody>
      </p:sp>
      <p:sp>
        <p:nvSpPr>
          <p:cNvPr id="253" name="Rectangle 4">
            <a:extLst>
              <a:ext uri="{FF2B5EF4-FFF2-40B4-BE49-F238E27FC236}">
                <a16:creationId xmlns:a16="http://schemas.microsoft.com/office/drawing/2014/main" id="{0C139AEE-1F5A-A64B-9C16-223417C8CB7F}"/>
              </a:ext>
            </a:extLst>
          </p:cNvPr>
          <p:cNvSpPr>
            <a:spLocks noChangeArrowheads="1"/>
          </p:cNvSpPr>
          <p:nvPr/>
        </p:nvSpPr>
        <p:spPr bwMode="auto">
          <a:xfrm>
            <a:off x="1010219" y="2685374"/>
            <a:ext cx="6168360"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1775" marR="0" lvl="0" indent="-231775" algn="l" defTabSz="914400" rtl="0" eaLnBrk="1" fontAlgn="auto" latinLnBrk="0" hangingPunct="1">
              <a:lnSpc>
                <a:spcPct val="90000"/>
              </a:lnSpc>
              <a:spcBef>
                <a:spcPts val="400"/>
              </a:spcBef>
              <a:spcAft>
                <a:spcPts val="0"/>
              </a:spcAft>
              <a:buClr>
                <a:srgbClr val="000099"/>
              </a:buClr>
              <a:buSzPct val="100000"/>
              <a:buFont typeface="Wingdings" charset="2"/>
              <a:buChar char="§"/>
              <a:tabLst>
                <a:tab pos="576263" algn="l"/>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60% requests satisfied at origin </a:t>
            </a:r>
          </a:p>
          <a:p>
            <a:pPr marL="406400" marR="0" lvl="1" indent="-169863" algn="l" defTabSz="914400" rtl="0" eaLnBrk="1" fontAlgn="auto" latinLnBrk="0" hangingPunct="1">
              <a:lnSpc>
                <a:spcPct val="90000"/>
              </a:lnSpc>
              <a:spcBef>
                <a:spcPts val="400"/>
              </a:spcBef>
              <a:spcAft>
                <a:spcPts val="0"/>
              </a:spcAft>
              <a:buClr>
                <a:srgbClr val="000099"/>
              </a:buClr>
              <a:buSzPct val="100000"/>
              <a:buFont typeface="Arial" panose="020B0604020202020204" pitchFamily="34" charset="0"/>
              <a:buChar char="•"/>
              <a:tabLst>
                <a:tab pos="457200"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rate to browsers over access link </a:t>
            </a:r>
          </a:p>
          <a:p>
            <a:pPr marL="457200" marR="0" lvl="1" indent="0" algn="l" defTabSz="914400" rtl="0" eaLnBrk="1" fontAlgn="auto" latinLnBrk="0" hangingPunct="1">
              <a:lnSpc>
                <a:spcPct val="90000"/>
              </a:lnSpc>
              <a:spcBef>
                <a:spcPts val="400"/>
              </a:spcBef>
              <a:spcAft>
                <a:spcPts val="0"/>
              </a:spcAft>
              <a:buClr>
                <a:srgbClr val="000099"/>
              </a:buClr>
              <a:buSzPct val="65000"/>
              <a:buFont typeface="ZapfDingbat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 0.6 * 1.50 Mbps  =  .9 Mbps </a:t>
            </a:r>
          </a:p>
          <a:p>
            <a:pPr marL="473075" marR="0" lvl="1" indent="-287338" algn="l" defTabSz="914400" rtl="0" eaLnBrk="1" fontAlgn="auto" latinLnBrk="0" hangingPunct="1">
              <a:lnSpc>
                <a:spcPct val="90000"/>
              </a:lnSpc>
              <a:spcBef>
                <a:spcPts val="400"/>
              </a:spcBef>
              <a:spcAft>
                <a:spcPts val="0"/>
              </a:spcAft>
              <a:buClr>
                <a:srgbClr val="0000A3"/>
              </a:buClr>
              <a:buSzPct val="100000"/>
              <a:buFont typeface="Arial" panose="020B0604020202020204" pitchFamily="34" charset="0"/>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access link utilization = 0.9/1.54 = .58 means low (msec) queueing delay at access link</a:t>
            </a:r>
          </a:p>
        </p:txBody>
      </p:sp>
      <p:sp>
        <p:nvSpPr>
          <p:cNvPr id="271" name="Rectangle 4">
            <a:extLst>
              <a:ext uri="{FF2B5EF4-FFF2-40B4-BE49-F238E27FC236}">
                <a16:creationId xmlns:a16="http://schemas.microsoft.com/office/drawing/2014/main" id="{D2059C01-2D9C-6C48-A831-71AE55D0D07E}"/>
              </a:ext>
            </a:extLst>
          </p:cNvPr>
          <p:cNvSpPr>
            <a:spLocks noChangeArrowheads="1"/>
          </p:cNvSpPr>
          <p:nvPr/>
        </p:nvSpPr>
        <p:spPr bwMode="auto">
          <a:xfrm>
            <a:off x="949326" y="4570944"/>
            <a:ext cx="6438281" cy="149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5750" marR="0" lvl="0" indent="-220663" algn="l" defTabSz="914400" rtl="0" eaLnBrk="1" fontAlgn="auto" latinLnBrk="0" hangingPunct="1">
              <a:lnSpc>
                <a:spcPct val="85000"/>
              </a:lnSpc>
              <a:spcBef>
                <a:spcPts val="0"/>
              </a:spcBef>
              <a:spcAft>
                <a:spcPts val="0"/>
              </a:spcAft>
              <a:buClr>
                <a:srgbClr val="000099"/>
              </a:buClr>
              <a:buSzPct val="100000"/>
              <a:buFont typeface="Wingdings" charset="2"/>
              <a:buChar char="§"/>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average end-end delay:</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0.6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from origin servers)</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a:t>
            </a:r>
            <a:r>
              <a:rPr kumimoji="0" lang="en-US" sz="2400" b="0" i="0"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 0.4 </a:t>
            </a: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(delay when satisfied at cache)</a:t>
            </a:r>
          </a:p>
          <a:p>
            <a:pPr marL="342900" marR="0" lvl="1" indent="0" algn="l" defTabSz="914400" rtl="0" eaLnBrk="1" fontAlgn="auto" latinLnBrk="0" hangingPunct="1">
              <a:lnSpc>
                <a:spcPct val="90000"/>
              </a:lnSpc>
              <a:spcBef>
                <a:spcPts val="400"/>
              </a:spcBef>
              <a:spcAft>
                <a:spcPts val="0"/>
              </a:spcAft>
              <a:buClr>
                <a:srgbClr val="000099"/>
              </a:buClr>
              <a:buSzTx/>
              <a:buFontTx/>
              <a:buNone/>
              <a:tabLst>
                <a:tab pos="576263" algn="l"/>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 0.6 (2.01) + 0.4 (~msecs) = ~ 1.2 secs</a:t>
            </a:r>
          </a:p>
          <a:p>
            <a:pPr marL="228600" marR="0" lvl="0" indent="-228600" algn="l" defTabSz="914400" rtl="0" eaLnBrk="1" fontAlgn="auto" latinLnBrk="0" hangingPunct="1">
              <a:lnSpc>
                <a:spcPct val="80000"/>
              </a:lnSpc>
              <a:spcBef>
                <a:spcPts val="0"/>
              </a:spcBef>
              <a:spcAft>
                <a:spcPts val="0"/>
              </a:spcAft>
              <a:buClr>
                <a:srgbClr val="000099"/>
              </a:buClr>
              <a:buSzPct val="65000"/>
              <a:buFont typeface="Wingdings" charset="0"/>
              <a:buNone/>
              <a:tabLst>
                <a:tab pos="576263" algn="l"/>
              </a:tabLst>
              <a:defRPr/>
            </a:pPr>
            <a:r>
              <a:rPr kumimoji="0" lang="en-US" sz="2400" b="0" i="0" u="none" strike="noStrike" kern="1200" cap="none" spc="0" normalizeH="0" baseline="0" noProof="0" dirty="0">
                <a:ln>
                  <a:noFill/>
                </a:ln>
                <a:solidFill>
                  <a:prstClr val="black"/>
                </a:solidFill>
                <a:effectLst/>
                <a:uLnTx/>
                <a:uFillTx/>
                <a:latin typeface="Gill Sans MT" charset="0"/>
                <a:ea typeface="ＭＳ Ｐゴシック" charset="0"/>
                <a:cs typeface="ＭＳ Ｐゴシック" charset="0"/>
              </a:rPr>
              <a:t>  </a:t>
            </a:r>
          </a:p>
        </p:txBody>
      </p:sp>
      <p:sp>
        <p:nvSpPr>
          <p:cNvPr id="2" name="TextBox 1">
            <a:extLst>
              <a:ext uri="{FF2B5EF4-FFF2-40B4-BE49-F238E27FC236}">
                <a16:creationId xmlns:a16="http://schemas.microsoft.com/office/drawing/2014/main" id="{F3ABE105-9733-D741-944B-F6DC771B29F2}"/>
              </a:ext>
            </a:extLst>
          </p:cNvPr>
          <p:cNvSpPr txBox="1"/>
          <p:nvPr/>
        </p:nvSpPr>
        <p:spPr>
          <a:xfrm>
            <a:off x="990600" y="6119336"/>
            <a:ext cx="9274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ＭＳ Ｐゴシック" charset="0"/>
                <a:cs typeface="ＭＳ Ｐゴシック" charset="0"/>
              </a:rPr>
              <a:t>lower average end-end delay than with 154 Mbps link (and cheaper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2" name="Slide Number Placeholder 2">
            <a:extLst>
              <a:ext uri="{FF2B5EF4-FFF2-40B4-BE49-F238E27FC236}">
                <a16:creationId xmlns:a16="http://schemas.microsoft.com/office/drawing/2014/main" id="{14DEAC98-1261-9342-BC5F-A639A0695D7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31</a:t>
            </a:fld>
            <a:endParaRPr lang="en-US" dirty="0"/>
          </a:p>
        </p:txBody>
      </p:sp>
    </p:spTree>
    <p:extLst>
      <p:ext uri="{BB962C8B-B14F-4D97-AF65-F5344CB8AC3E}">
        <p14:creationId xmlns:p14="http://schemas.microsoft.com/office/powerpoint/2010/main" val="86457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dissolve">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dissolve">
                                      <p:cBhvr>
                                        <p:cTn id="12" dur="500"/>
                                        <p:tgtEl>
                                          <p:spTgt spid="2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71"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Browser caching: Conditional GET</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14337" y="1626575"/>
            <a:ext cx="5597253" cy="513238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don’</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 send object if browser has up-to-date cached version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object transmission delay (or use of network resources)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client:</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specify date of browser-cached copy in HTTP request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server:</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 contains no object if browser-cached copy is up-to-date: </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HTTP/1.0 304 Not Modified</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3" name="Line 4">
            <a:extLst>
              <a:ext uri="{FF2B5EF4-FFF2-40B4-BE49-F238E27FC236}">
                <a16:creationId xmlns:a16="http://schemas.microsoft.com/office/drawing/2014/main" id="{F2F5CF00-0B08-CD49-8216-B019F02D62E4}"/>
              </a:ext>
            </a:extLst>
          </p:cNvPr>
          <p:cNvSpPr>
            <a:spLocks noChangeShapeType="1"/>
          </p:cNvSpPr>
          <p:nvPr/>
        </p:nvSpPr>
        <p:spPr bwMode="auto">
          <a:xfrm>
            <a:off x="7035490" y="2068251"/>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4" name="Text Box 8">
            <a:extLst>
              <a:ext uri="{FF2B5EF4-FFF2-40B4-BE49-F238E27FC236}">
                <a16:creationId xmlns:a16="http://schemas.microsoft.com/office/drawing/2014/main" id="{906861D1-0EDE-1E49-A686-C17A98961A57}"/>
              </a:ext>
            </a:extLst>
          </p:cNvPr>
          <p:cNvSpPr txBox="1">
            <a:spLocks noChangeArrowheads="1"/>
          </p:cNvSpPr>
          <p:nvPr/>
        </p:nvSpPr>
        <p:spPr bwMode="auto">
          <a:xfrm>
            <a:off x="7341878" y="1952364"/>
            <a:ext cx="2681287" cy="620712"/>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75" name="Line 9">
            <a:extLst>
              <a:ext uri="{FF2B5EF4-FFF2-40B4-BE49-F238E27FC236}">
                <a16:creationId xmlns:a16="http://schemas.microsoft.com/office/drawing/2014/main" id="{ED4D0E55-FFE9-4141-9763-499742C88EAA}"/>
              </a:ext>
            </a:extLst>
          </p:cNvPr>
          <p:cNvSpPr>
            <a:spLocks noChangeShapeType="1"/>
          </p:cNvSpPr>
          <p:nvPr/>
        </p:nvSpPr>
        <p:spPr bwMode="auto">
          <a:xfrm flipH="1">
            <a:off x="7054540" y="281437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76" name="Group 30">
            <a:extLst>
              <a:ext uri="{FF2B5EF4-FFF2-40B4-BE49-F238E27FC236}">
                <a16:creationId xmlns:a16="http://schemas.microsoft.com/office/drawing/2014/main" id="{F2D4CC5D-48B8-6642-A163-00E2785A7CB2}"/>
              </a:ext>
            </a:extLst>
          </p:cNvPr>
          <p:cNvGrpSpPr>
            <a:grpSpLocks/>
          </p:cNvGrpSpPr>
          <p:nvPr/>
        </p:nvGrpSpPr>
        <p:grpSpPr bwMode="auto">
          <a:xfrm>
            <a:off x="7322828" y="2808026"/>
            <a:ext cx="2643187" cy="865188"/>
            <a:chOff x="2698" y="2036"/>
            <a:chExt cx="1665" cy="545"/>
          </a:xfrm>
        </p:grpSpPr>
        <p:sp>
          <p:nvSpPr>
            <p:cNvPr id="277" name="Rectangle 10">
              <a:extLst>
                <a:ext uri="{FF2B5EF4-FFF2-40B4-BE49-F238E27FC236}">
                  <a16:creationId xmlns:a16="http://schemas.microsoft.com/office/drawing/2014/main" id="{B8FAE946-FF4C-5F4E-8634-A0F622EB3E82}"/>
                </a:ext>
              </a:extLst>
            </p:cNvPr>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78" name="Text Box 11">
              <a:extLst>
                <a:ext uri="{FF2B5EF4-FFF2-40B4-BE49-F238E27FC236}">
                  <a16:creationId xmlns:a16="http://schemas.microsoft.com/office/drawing/2014/main" id="{D0F47DD5-D98D-8947-AE9C-C9BE59718F9C}"/>
                </a:ext>
              </a:extLst>
            </p:cNvPr>
            <p:cNvSpPr txBox="1">
              <a:spLocks noChangeArrowheads="1"/>
            </p:cNvSpPr>
            <p:nvPr/>
          </p:nvSpPr>
          <p:spPr bwMode="auto">
            <a:xfrm>
              <a:off x="2698" y="2036"/>
              <a:ext cx="1665" cy="545"/>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HTTP/1.0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304 Not Modified</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9" name="Text Box 28">
            <a:extLst>
              <a:ext uri="{FF2B5EF4-FFF2-40B4-BE49-F238E27FC236}">
                <a16:creationId xmlns:a16="http://schemas.microsoft.com/office/drawing/2014/main" id="{FD73E46B-3F04-E648-BC54-671B5D578B4B}"/>
              </a:ext>
            </a:extLst>
          </p:cNvPr>
          <p:cNvSpPr txBox="1">
            <a:spLocks noChangeArrowheads="1"/>
          </p:cNvSpPr>
          <p:nvPr/>
        </p:nvSpPr>
        <p:spPr bwMode="auto">
          <a:xfrm>
            <a:off x="10420040" y="2103176"/>
            <a:ext cx="1047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not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before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&lt;date&gt;</a:t>
            </a:r>
          </a:p>
        </p:txBody>
      </p:sp>
      <p:sp>
        <p:nvSpPr>
          <p:cNvPr id="280" name="Line 31">
            <a:extLst>
              <a:ext uri="{FF2B5EF4-FFF2-40B4-BE49-F238E27FC236}">
                <a16:creationId xmlns:a16="http://schemas.microsoft.com/office/drawing/2014/main" id="{C63FE7CD-8932-5842-A550-AB95E976B065}"/>
              </a:ext>
            </a:extLst>
          </p:cNvPr>
          <p:cNvSpPr>
            <a:spLocks noChangeShapeType="1"/>
          </p:cNvSpPr>
          <p:nvPr/>
        </p:nvSpPr>
        <p:spPr bwMode="auto">
          <a:xfrm>
            <a:off x="6792603" y="4033576"/>
            <a:ext cx="3905250" cy="0"/>
          </a:xfrm>
          <a:prstGeom prst="line">
            <a:avLst/>
          </a:prstGeom>
          <a:noFill/>
          <a:ln w="28575">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1" name="Line 32">
            <a:extLst>
              <a:ext uri="{FF2B5EF4-FFF2-40B4-BE49-F238E27FC236}">
                <a16:creationId xmlns:a16="http://schemas.microsoft.com/office/drawing/2014/main" id="{FB4BB9E8-5BA3-1A4B-A22B-B43D8797910A}"/>
              </a:ext>
            </a:extLst>
          </p:cNvPr>
          <p:cNvSpPr>
            <a:spLocks noChangeShapeType="1"/>
          </p:cNvSpPr>
          <p:nvPr/>
        </p:nvSpPr>
        <p:spPr bwMode="auto">
          <a:xfrm>
            <a:off x="7102165" y="4632064"/>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2" name="Text Box 34">
            <a:extLst>
              <a:ext uri="{FF2B5EF4-FFF2-40B4-BE49-F238E27FC236}">
                <a16:creationId xmlns:a16="http://schemas.microsoft.com/office/drawing/2014/main" id="{EEDA71D6-F453-1A4D-98C9-B23EA89D5F67}"/>
              </a:ext>
            </a:extLst>
          </p:cNvPr>
          <p:cNvSpPr txBox="1">
            <a:spLocks noChangeArrowheads="1"/>
          </p:cNvSpPr>
          <p:nvPr/>
        </p:nvSpPr>
        <p:spPr bwMode="auto">
          <a:xfrm>
            <a:off x="7346640" y="4516176"/>
            <a:ext cx="2681288" cy="620713"/>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3" name="Line 35">
            <a:extLst>
              <a:ext uri="{FF2B5EF4-FFF2-40B4-BE49-F238E27FC236}">
                <a16:creationId xmlns:a16="http://schemas.microsoft.com/office/drawing/2014/main" id="{8CE24BAA-3E73-704D-A359-BE2DD479246A}"/>
              </a:ext>
            </a:extLst>
          </p:cNvPr>
          <p:cNvSpPr>
            <a:spLocks noChangeShapeType="1"/>
          </p:cNvSpPr>
          <p:nvPr/>
        </p:nvSpPr>
        <p:spPr bwMode="auto">
          <a:xfrm flipH="1">
            <a:off x="7121215" y="541152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4" name="Text Box 38">
            <a:extLst>
              <a:ext uri="{FF2B5EF4-FFF2-40B4-BE49-F238E27FC236}">
                <a16:creationId xmlns:a16="http://schemas.microsoft.com/office/drawing/2014/main" id="{6B6CFEBF-546C-2C4A-A9DA-A2BC6976D61C}"/>
              </a:ext>
            </a:extLst>
          </p:cNvPr>
          <p:cNvSpPr txBox="1">
            <a:spLocks noChangeArrowheads="1"/>
          </p:cNvSpPr>
          <p:nvPr/>
        </p:nvSpPr>
        <p:spPr bwMode="auto">
          <a:xfrm>
            <a:off x="7365690" y="5355964"/>
            <a:ext cx="2643188" cy="1231106"/>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HTTP/1.0 200 OK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&lt;data&gt;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0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85" name="Text Box 39">
            <a:extLst>
              <a:ext uri="{FF2B5EF4-FFF2-40B4-BE49-F238E27FC236}">
                <a16:creationId xmlns:a16="http://schemas.microsoft.com/office/drawing/2014/main" id="{F31EAC50-5999-F949-836E-741F26435FCE}"/>
              </a:ext>
            </a:extLst>
          </p:cNvPr>
          <p:cNvSpPr txBox="1">
            <a:spLocks noChangeArrowheads="1"/>
          </p:cNvSpPr>
          <p:nvPr/>
        </p:nvSpPr>
        <p:spPr bwMode="auto">
          <a:xfrm>
            <a:off x="10499415" y="4762239"/>
            <a:ext cx="1047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after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&lt;date&gt;</a:t>
            </a:r>
          </a:p>
        </p:txBody>
      </p:sp>
      <p:grpSp>
        <p:nvGrpSpPr>
          <p:cNvPr id="2" name="Group 1">
            <a:extLst>
              <a:ext uri="{FF2B5EF4-FFF2-40B4-BE49-F238E27FC236}">
                <a16:creationId xmlns:a16="http://schemas.microsoft.com/office/drawing/2014/main" id="{16DA0E8B-38E2-9342-A1EB-20A2D702A664}"/>
              </a:ext>
            </a:extLst>
          </p:cNvPr>
          <p:cNvGrpSpPr/>
          <p:nvPr/>
        </p:nvGrpSpPr>
        <p:grpSpPr>
          <a:xfrm>
            <a:off x="6311590" y="1146753"/>
            <a:ext cx="4549154" cy="787400"/>
            <a:chOff x="6311590" y="931601"/>
            <a:chExt cx="4549154" cy="787400"/>
          </a:xfrm>
        </p:grpSpPr>
        <p:sp>
          <p:nvSpPr>
            <p:cNvPr id="286" name="Text Box 5">
              <a:extLst>
                <a:ext uri="{FF2B5EF4-FFF2-40B4-BE49-F238E27FC236}">
                  <a16:creationId xmlns:a16="http://schemas.microsoft.com/office/drawing/2014/main" id="{E637D672-7B6C-1647-8EEE-A788FA28FF1F}"/>
                </a:ext>
              </a:extLst>
            </p:cNvPr>
            <p:cNvSpPr txBox="1">
              <a:spLocks noChangeArrowheads="1"/>
            </p:cNvSpPr>
            <p:nvPr/>
          </p:nvSpPr>
          <p:spPr bwMode="auto">
            <a:xfrm>
              <a:off x="6311590" y="1015739"/>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client</a:t>
              </a:r>
            </a:p>
          </p:txBody>
        </p:sp>
        <p:sp>
          <p:nvSpPr>
            <p:cNvPr id="287" name="Text Box 6">
              <a:extLst>
                <a:ext uri="{FF2B5EF4-FFF2-40B4-BE49-F238E27FC236}">
                  <a16:creationId xmlns:a16="http://schemas.microsoft.com/office/drawing/2014/main" id="{5AC69B11-5115-184E-9F7C-26E36EF6DF93}"/>
                </a:ext>
              </a:extLst>
            </p:cNvPr>
            <p:cNvSpPr txBox="1">
              <a:spLocks noChangeArrowheads="1"/>
            </p:cNvSpPr>
            <p:nvPr/>
          </p:nvSpPr>
          <p:spPr bwMode="auto">
            <a:xfrm>
              <a:off x="10023785" y="1010976"/>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server</a:t>
              </a:r>
            </a:p>
          </p:txBody>
        </p:sp>
        <p:grpSp>
          <p:nvGrpSpPr>
            <p:cNvPr id="288" name="Group 34">
              <a:extLst>
                <a:ext uri="{FF2B5EF4-FFF2-40B4-BE49-F238E27FC236}">
                  <a16:creationId xmlns:a16="http://schemas.microsoft.com/office/drawing/2014/main" id="{966CD3F7-7AB2-924F-823A-58555F32174D}"/>
                </a:ext>
              </a:extLst>
            </p:cNvPr>
            <p:cNvGrpSpPr>
              <a:grpSpLocks/>
            </p:cNvGrpSpPr>
            <p:nvPr/>
          </p:nvGrpSpPr>
          <p:grpSpPr bwMode="auto">
            <a:xfrm>
              <a:off x="9588190" y="931601"/>
              <a:ext cx="422275" cy="685800"/>
              <a:chOff x="4140" y="429"/>
              <a:chExt cx="1425" cy="2396"/>
            </a:xfrm>
          </p:grpSpPr>
          <p:sp>
            <p:nvSpPr>
              <p:cNvPr id="289" name="Freeform 35">
                <a:extLst>
                  <a:ext uri="{FF2B5EF4-FFF2-40B4-BE49-F238E27FC236}">
                    <a16:creationId xmlns:a16="http://schemas.microsoft.com/office/drawing/2014/main" id="{8CE7E2BE-E936-F147-8C06-143889566EB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0" name="Rectangle 36">
                <a:extLst>
                  <a:ext uri="{FF2B5EF4-FFF2-40B4-BE49-F238E27FC236}">
                    <a16:creationId xmlns:a16="http://schemas.microsoft.com/office/drawing/2014/main" id="{A6315B9D-328B-4B4A-938A-EEDFB67D3471}"/>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91" name="Freeform 37">
                <a:extLst>
                  <a:ext uri="{FF2B5EF4-FFF2-40B4-BE49-F238E27FC236}">
                    <a16:creationId xmlns:a16="http://schemas.microsoft.com/office/drawing/2014/main" id="{D6D629FF-99A4-C445-814B-73349ADDC7F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9" name="Freeform 38">
                <a:extLst>
                  <a:ext uri="{FF2B5EF4-FFF2-40B4-BE49-F238E27FC236}">
                    <a16:creationId xmlns:a16="http://schemas.microsoft.com/office/drawing/2014/main" id="{99A64A90-EA88-094D-B5BA-9DEE55C3352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0" name="Rectangle 39">
                <a:extLst>
                  <a:ext uri="{FF2B5EF4-FFF2-40B4-BE49-F238E27FC236}">
                    <a16:creationId xmlns:a16="http://schemas.microsoft.com/office/drawing/2014/main" id="{4F858703-B37B-004C-96CE-22FC3EB7FAD4}"/>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1" name="Group 40">
                <a:extLst>
                  <a:ext uri="{FF2B5EF4-FFF2-40B4-BE49-F238E27FC236}">
                    <a16:creationId xmlns:a16="http://schemas.microsoft.com/office/drawing/2014/main" id="{94FE2F64-7E16-FF44-B770-1FF34858DF6A}"/>
                  </a:ext>
                </a:extLst>
              </p:cNvPr>
              <p:cNvGrpSpPr>
                <a:grpSpLocks/>
              </p:cNvGrpSpPr>
              <p:nvPr/>
            </p:nvGrpSpPr>
            <p:grpSpPr bwMode="auto">
              <a:xfrm>
                <a:off x="4749" y="668"/>
                <a:ext cx="581" cy="145"/>
                <a:chOff x="614" y="2568"/>
                <a:chExt cx="725" cy="139"/>
              </a:xfrm>
            </p:grpSpPr>
            <p:sp>
              <p:nvSpPr>
                <p:cNvPr id="542" name="AutoShape 41">
                  <a:extLst>
                    <a:ext uri="{FF2B5EF4-FFF2-40B4-BE49-F238E27FC236}">
                      <a16:creationId xmlns:a16="http://schemas.microsoft.com/office/drawing/2014/main" id="{FFB919DB-3DB6-2E47-9682-893EFF45038E}"/>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3" name="AutoShape 42">
                  <a:extLst>
                    <a:ext uri="{FF2B5EF4-FFF2-40B4-BE49-F238E27FC236}">
                      <a16:creationId xmlns:a16="http://schemas.microsoft.com/office/drawing/2014/main" id="{4E207D69-67B1-E24E-86A3-1CFB9A8ED603}"/>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3" name="Rectangle 43">
                <a:extLst>
                  <a:ext uri="{FF2B5EF4-FFF2-40B4-BE49-F238E27FC236}">
                    <a16:creationId xmlns:a16="http://schemas.microsoft.com/office/drawing/2014/main" id="{B50DC330-10D1-2A4E-ACAC-FF9B40FF00F4}"/>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4" name="Group 44">
                <a:extLst>
                  <a:ext uri="{FF2B5EF4-FFF2-40B4-BE49-F238E27FC236}">
                    <a16:creationId xmlns:a16="http://schemas.microsoft.com/office/drawing/2014/main" id="{2E12D255-3950-B547-9406-602D45CB34C2}"/>
                  </a:ext>
                </a:extLst>
              </p:cNvPr>
              <p:cNvGrpSpPr>
                <a:grpSpLocks/>
              </p:cNvGrpSpPr>
              <p:nvPr/>
            </p:nvGrpSpPr>
            <p:grpSpPr bwMode="auto">
              <a:xfrm>
                <a:off x="4747" y="994"/>
                <a:ext cx="581" cy="134"/>
                <a:chOff x="614" y="2568"/>
                <a:chExt cx="725" cy="139"/>
              </a:xfrm>
            </p:grpSpPr>
            <p:sp>
              <p:nvSpPr>
                <p:cNvPr id="540" name="AutoShape 45">
                  <a:extLst>
                    <a:ext uri="{FF2B5EF4-FFF2-40B4-BE49-F238E27FC236}">
                      <a16:creationId xmlns:a16="http://schemas.microsoft.com/office/drawing/2014/main" id="{BE313EB5-0E75-D64F-9B58-846AEC112DB0}"/>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1" name="AutoShape 46">
                  <a:extLst>
                    <a:ext uri="{FF2B5EF4-FFF2-40B4-BE49-F238E27FC236}">
                      <a16:creationId xmlns:a16="http://schemas.microsoft.com/office/drawing/2014/main" id="{7CDD2F87-9EE6-9841-BDE1-56E95B3F0006}"/>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5" name="Rectangle 47">
                <a:extLst>
                  <a:ext uri="{FF2B5EF4-FFF2-40B4-BE49-F238E27FC236}">
                    <a16:creationId xmlns:a16="http://schemas.microsoft.com/office/drawing/2014/main" id="{A3C6AC3E-B182-224E-ABE3-984D17D8AE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06" name="Rectangle 48">
                <a:extLst>
                  <a:ext uri="{FF2B5EF4-FFF2-40B4-BE49-F238E27FC236}">
                    <a16:creationId xmlns:a16="http://schemas.microsoft.com/office/drawing/2014/main" id="{D49F39F4-203C-5E48-875C-EE137013CD0B}"/>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7" name="Group 49">
                <a:extLst>
                  <a:ext uri="{FF2B5EF4-FFF2-40B4-BE49-F238E27FC236}">
                    <a16:creationId xmlns:a16="http://schemas.microsoft.com/office/drawing/2014/main" id="{CBB7495C-CDDF-B74E-AC55-41F4E153E97A}"/>
                  </a:ext>
                </a:extLst>
              </p:cNvPr>
              <p:cNvGrpSpPr>
                <a:grpSpLocks/>
              </p:cNvGrpSpPr>
              <p:nvPr/>
            </p:nvGrpSpPr>
            <p:grpSpPr bwMode="auto">
              <a:xfrm>
                <a:off x="4735" y="1627"/>
                <a:ext cx="582" cy="151"/>
                <a:chOff x="614" y="2568"/>
                <a:chExt cx="725" cy="139"/>
              </a:xfrm>
            </p:grpSpPr>
            <p:sp>
              <p:nvSpPr>
                <p:cNvPr id="538" name="AutoShape 50">
                  <a:extLst>
                    <a:ext uri="{FF2B5EF4-FFF2-40B4-BE49-F238E27FC236}">
                      <a16:creationId xmlns:a16="http://schemas.microsoft.com/office/drawing/2014/main" id="{DBD04B1C-004E-494D-9602-0F1310B0C334}"/>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9" name="AutoShape 51">
                  <a:extLst>
                    <a:ext uri="{FF2B5EF4-FFF2-40B4-BE49-F238E27FC236}">
                      <a16:creationId xmlns:a16="http://schemas.microsoft.com/office/drawing/2014/main" id="{3D0C8D43-BC47-E747-9FD0-5C502E897CF7}"/>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8" name="Freeform 52">
                <a:extLst>
                  <a:ext uri="{FF2B5EF4-FFF2-40B4-BE49-F238E27FC236}">
                    <a16:creationId xmlns:a16="http://schemas.microsoft.com/office/drawing/2014/main" id="{00C2FD89-F255-5B44-B5A0-4E02CB37B47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09" name="Group 53">
                <a:extLst>
                  <a:ext uri="{FF2B5EF4-FFF2-40B4-BE49-F238E27FC236}">
                    <a16:creationId xmlns:a16="http://schemas.microsoft.com/office/drawing/2014/main" id="{C35E79E1-71FE-4E4A-83A2-F8C0643953EC}"/>
                  </a:ext>
                </a:extLst>
              </p:cNvPr>
              <p:cNvGrpSpPr>
                <a:grpSpLocks/>
              </p:cNvGrpSpPr>
              <p:nvPr/>
            </p:nvGrpSpPr>
            <p:grpSpPr bwMode="auto">
              <a:xfrm>
                <a:off x="4739" y="1327"/>
                <a:ext cx="582" cy="139"/>
                <a:chOff x="614" y="2568"/>
                <a:chExt cx="725" cy="139"/>
              </a:xfrm>
            </p:grpSpPr>
            <p:sp>
              <p:nvSpPr>
                <p:cNvPr id="536" name="AutoShape 54">
                  <a:extLst>
                    <a:ext uri="{FF2B5EF4-FFF2-40B4-BE49-F238E27FC236}">
                      <a16:creationId xmlns:a16="http://schemas.microsoft.com/office/drawing/2014/main" id="{95A667E4-D78B-7A4C-A440-4917259D7A5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7" name="AutoShape 55">
                  <a:extLst>
                    <a:ext uri="{FF2B5EF4-FFF2-40B4-BE49-F238E27FC236}">
                      <a16:creationId xmlns:a16="http://schemas.microsoft.com/office/drawing/2014/main" id="{ED50BD44-2B1A-A041-ACD3-EEFDC8341188}"/>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10" name="Rectangle 56">
                <a:extLst>
                  <a:ext uri="{FF2B5EF4-FFF2-40B4-BE49-F238E27FC236}">
                    <a16:creationId xmlns:a16="http://schemas.microsoft.com/office/drawing/2014/main" id="{5DA6EF43-A6D1-5A48-BBCA-48444D1A9E86}"/>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8" name="Freeform 57">
                <a:extLst>
                  <a:ext uri="{FF2B5EF4-FFF2-40B4-BE49-F238E27FC236}">
                    <a16:creationId xmlns:a16="http://schemas.microsoft.com/office/drawing/2014/main" id="{3C6C8679-5D2D-A24A-B371-C4C1F50D16C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9" name="Freeform 58">
                <a:extLst>
                  <a:ext uri="{FF2B5EF4-FFF2-40B4-BE49-F238E27FC236}">
                    <a16:creationId xmlns:a16="http://schemas.microsoft.com/office/drawing/2014/main" id="{84C1EB21-DBAC-5D42-A7C0-5F245901D03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0" name="Oval 59">
                <a:extLst>
                  <a:ext uri="{FF2B5EF4-FFF2-40B4-BE49-F238E27FC236}">
                    <a16:creationId xmlns:a16="http://schemas.microsoft.com/office/drawing/2014/main" id="{D88785FB-A16E-B34D-8961-EB75C81E8E45}"/>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29" name="Freeform 60">
                <a:extLst>
                  <a:ext uri="{FF2B5EF4-FFF2-40B4-BE49-F238E27FC236}">
                    <a16:creationId xmlns:a16="http://schemas.microsoft.com/office/drawing/2014/main" id="{137D376C-6C12-0648-BCAA-30DCACD94D7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0" name="AutoShape 61">
                <a:extLst>
                  <a:ext uri="{FF2B5EF4-FFF2-40B4-BE49-F238E27FC236}">
                    <a16:creationId xmlns:a16="http://schemas.microsoft.com/office/drawing/2014/main" id="{3524D490-AC16-CF4B-AAFE-EF4C666B3F7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1" name="AutoShape 62">
                <a:extLst>
                  <a:ext uri="{FF2B5EF4-FFF2-40B4-BE49-F238E27FC236}">
                    <a16:creationId xmlns:a16="http://schemas.microsoft.com/office/drawing/2014/main" id="{B279651A-6EBD-F542-B219-9B4C83AF459F}"/>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2" name="Oval 63">
                <a:extLst>
                  <a:ext uri="{FF2B5EF4-FFF2-40B4-BE49-F238E27FC236}">
                    <a16:creationId xmlns:a16="http://schemas.microsoft.com/office/drawing/2014/main" id="{15D5DA26-8982-F44B-A3F7-03FEC745AB79}"/>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3" name="Oval 64">
                <a:extLst>
                  <a:ext uri="{FF2B5EF4-FFF2-40B4-BE49-F238E27FC236}">
                    <a16:creationId xmlns:a16="http://schemas.microsoft.com/office/drawing/2014/main" id="{25B61B78-2AA0-A245-9C22-EC0A104A491C}"/>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34" name="Oval 65">
                <a:extLst>
                  <a:ext uri="{FF2B5EF4-FFF2-40B4-BE49-F238E27FC236}">
                    <a16:creationId xmlns:a16="http://schemas.microsoft.com/office/drawing/2014/main" id="{78934A6A-6F9D-5541-8897-F81821D1AF16}"/>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5" name="Rectangle 66">
                <a:extLst>
                  <a:ext uri="{FF2B5EF4-FFF2-40B4-BE49-F238E27FC236}">
                    <a16:creationId xmlns:a16="http://schemas.microsoft.com/office/drawing/2014/main" id="{4994117A-432E-094B-BF94-5385D43F9BDE}"/>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544" name="Group 67">
              <a:extLst>
                <a:ext uri="{FF2B5EF4-FFF2-40B4-BE49-F238E27FC236}">
                  <a16:creationId xmlns:a16="http://schemas.microsoft.com/office/drawing/2014/main" id="{A6DA78F5-835E-D242-9B19-A42AE8C14789}"/>
                </a:ext>
              </a:extLst>
            </p:cNvPr>
            <p:cNvGrpSpPr>
              <a:grpSpLocks/>
            </p:cNvGrpSpPr>
            <p:nvPr/>
          </p:nvGrpSpPr>
          <p:grpSpPr bwMode="auto">
            <a:xfrm>
              <a:off x="6887853" y="976051"/>
              <a:ext cx="742950" cy="742950"/>
              <a:chOff x="-44" y="1473"/>
              <a:chExt cx="981" cy="1105"/>
            </a:xfrm>
          </p:grpSpPr>
          <p:pic>
            <p:nvPicPr>
              <p:cNvPr id="545" name="Picture 68" descr="desktop_computer_stylized_medium">
                <a:extLst>
                  <a:ext uri="{FF2B5EF4-FFF2-40B4-BE49-F238E27FC236}">
                    <a16:creationId xmlns:a16="http://schemas.microsoft.com/office/drawing/2014/main" id="{AF3FF2A0-2B19-2846-B88C-3A51C7188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6" name="Freeform 69">
                <a:extLst>
                  <a:ext uri="{FF2B5EF4-FFF2-40B4-BE49-F238E27FC236}">
                    <a16:creationId xmlns:a16="http://schemas.microsoft.com/office/drawing/2014/main" id="{77A4C668-554A-6C44-A4D3-0F6A27C1F4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56" name="Slide Number Placeholder 2">
            <a:extLst>
              <a:ext uri="{FF2B5EF4-FFF2-40B4-BE49-F238E27FC236}">
                <a16:creationId xmlns:a16="http://schemas.microsoft.com/office/drawing/2014/main" id="{8064881B-A35A-8B40-BFE6-0E4FAAB88AA2}"/>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t>Transport Layer: 3-</a:t>
            </a:r>
            <a:fld id="{C4204591-24BD-A542-B9D5-F8D8A88D2FEE}"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5103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2">
                                            <p:txEl>
                                              <p:pRg st="2" end="2"/>
                                            </p:txEl>
                                          </p:spTgt>
                                        </p:tgtEl>
                                        <p:attrNameLst>
                                          <p:attrName>style.visibility</p:attrName>
                                        </p:attrNameLst>
                                      </p:cBhvr>
                                      <p:to>
                                        <p:strVal val="visible"/>
                                      </p:to>
                                    </p:set>
                                    <p:animEffect transition="in" filter="dissolve">
                                      <p:cBhvr>
                                        <p:cTn id="7" dur="500"/>
                                        <p:tgtEl>
                                          <p:spTgt spid="27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72">
                                            <p:txEl>
                                              <p:pRg st="3" end="3"/>
                                            </p:txEl>
                                          </p:spTgt>
                                        </p:tgtEl>
                                        <p:attrNameLst>
                                          <p:attrName>style.visibility</p:attrName>
                                        </p:attrNameLst>
                                      </p:cBhvr>
                                      <p:to>
                                        <p:strVal val="visible"/>
                                      </p:to>
                                    </p:set>
                                    <p:animEffect transition="in" filter="dissolve">
                                      <p:cBhvr>
                                        <p:cTn id="10" dur="500"/>
                                        <p:tgtEl>
                                          <p:spTgt spid="27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72">
                                            <p:txEl>
                                              <p:pRg st="4" end="4"/>
                                            </p:txEl>
                                          </p:spTgt>
                                        </p:tgtEl>
                                        <p:attrNameLst>
                                          <p:attrName>style.visibility</p:attrName>
                                        </p:attrNameLst>
                                      </p:cBhvr>
                                      <p:to>
                                        <p:strVal val="visible"/>
                                      </p:to>
                                    </p:set>
                                    <p:animEffect transition="in" filter="dissolve">
                                      <p:cBhvr>
                                        <p:cTn id="15" dur="500"/>
                                        <p:tgtEl>
                                          <p:spTgt spid="272">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72">
                                            <p:txEl>
                                              <p:pRg st="5" end="5"/>
                                            </p:txEl>
                                          </p:spTgt>
                                        </p:tgtEl>
                                        <p:attrNameLst>
                                          <p:attrName>style.visibility</p:attrName>
                                        </p:attrNameLst>
                                      </p:cBhvr>
                                      <p:to>
                                        <p:strVal val="visible"/>
                                      </p:to>
                                    </p:set>
                                    <p:animEffect transition="in" filter="dissolve">
                                      <p:cBhvr>
                                        <p:cTn id="18" dur="500"/>
                                        <p:tgtEl>
                                          <p:spTgt spid="27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273"/>
                                        </p:tgtEl>
                                        <p:attrNameLst>
                                          <p:attrName>style.visibility</p:attrName>
                                        </p:attrNameLst>
                                      </p:cBhvr>
                                      <p:to>
                                        <p:strVal val="visible"/>
                                      </p:to>
                                    </p:set>
                                    <p:animEffect transition="in" filter="wipe(left)">
                                      <p:cBhvr>
                                        <p:cTn id="27" dur="500"/>
                                        <p:tgtEl>
                                          <p:spTgt spid="27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74"/>
                                        </p:tgtEl>
                                        <p:attrNameLst>
                                          <p:attrName>style.visibility</p:attrName>
                                        </p:attrNameLst>
                                      </p:cBhvr>
                                      <p:to>
                                        <p:strVal val="visible"/>
                                      </p:to>
                                    </p:set>
                                    <p:animEffect transition="in" filter="wipe(left)">
                                      <p:cBhvr>
                                        <p:cTn id="30" dur="500"/>
                                        <p:tgtEl>
                                          <p:spTgt spid="274"/>
                                        </p:tgtEl>
                                      </p:cBhvr>
                                    </p:animEffect>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279"/>
                                        </p:tgtEl>
                                        <p:attrNameLst>
                                          <p:attrName>style.visibility</p:attrName>
                                        </p:attrNameLst>
                                      </p:cBhvr>
                                      <p:to>
                                        <p:strVal val="visible"/>
                                      </p:to>
                                    </p:set>
                                    <p:animEffect transition="in" filter="dissolve">
                                      <p:cBhvr>
                                        <p:cTn id="34" dur="500"/>
                                        <p:tgtEl>
                                          <p:spTgt spid="27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75"/>
                                        </p:tgtEl>
                                        <p:attrNameLst>
                                          <p:attrName>style.visibility</p:attrName>
                                        </p:attrNameLst>
                                      </p:cBhvr>
                                      <p:to>
                                        <p:strVal val="visible"/>
                                      </p:to>
                                    </p:set>
                                    <p:animEffect transition="in" filter="wipe(right)">
                                      <p:cBhvr>
                                        <p:cTn id="39" dur="500"/>
                                        <p:tgtEl>
                                          <p:spTgt spid="275"/>
                                        </p:tgtEl>
                                      </p:cBhvr>
                                    </p:animEffect>
                                  </p:childTnLst>
                                </p:cTn>
                              </p:par>
                              <p:par>
                                <p:cTn id="40" presetID="22" presetClass="entr" presetSubtype="2" fill="hold" nodeType="withEffect">
                                  <p:stCondLst>
                                    <p:cond delay="0"/>
                                  </p:stCondLst>
                                  <p:childTnLst>
                                    <p:set>
                                      <p:cBhvr>
                                        <p:cTn id="41" dur="1" fill="hold">
                                          <p:stCondLst>
                                            <p:cond delay="0"/>
                                          </p:stCondLst>
                                        </p:cTn>
                                        <p:tgtEl>
                                          <p:spTgt spid="276"/>
                                        </p:tgtEl>
                                        <p:attrNameLst>
                                          <p:attrName>style.visibility</p:attrName>
                                        </p:attrNameLst>
                                      </p:cBhvr>
                                      <p:to>
                                        <p:strVal val="visible"/>
                                      </p:to>
                                    </p:set>
                                    <p:animEffect transition="in" filter="wipe(right)">
                                      <p:cBhvr>
                                        <p:cTn id="42" dur="500"/>
                                        <p:tgtEl>
                                          <p:spTgt spid="27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281"/>
                                        </p:tgtEl>
                                        <p:attrNameLst>
                                          <p:attrName>style.visibility</p:attrName>
                                        </p:attrNameLst>
                                      </p:cBhvr>
                                      <p:to>
                                        <p:strVal val="visible"/>
                                      </p:to>
                                    </p:set>
                                    <p:animEffect transition="in" filter="wipe(left)">
                                      <p:cBhvr>
                                        <p:cTn id="50" dur="500"/>
                                        <p:tgtEl>
                                          <p:spTgt spid="28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82"/>
                                        </p:tgtEl>
                                        <p:attrNameLst>
                                          <p:attrName>style.visibility</p:attrName>
                                        </p:attrNameLst>
                                      </p:cBhvr>
                                      <p:to>
                                        <p:strVal val="visible"/>
                                      </p:to>
                                    </p:set>
                                    <p:animEffect transition="in" filter="wipe(left)">
                                      <p:cBhvr>
                                        <p:cTn id="53" dur="500"/>
                                        <p:tgtEl>
                                          <p:spTgt spid="282"/>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285"/>
                                        </p:tgtEl>
                                        <p:attrNameLst>
                                          <p:attrName>style.visibility</p:attrName>
                                        </p:attrNameLst>
                                      </p:cBhvr>
                                      <p:to>
                                        <p:strVal val="visible"/>
                                      </p:to>
                                    </p:set>
                                    <p:animEffect transition="in" filter="dissolve">
                                      <p:cBhvr>
                                        <p:cTn id="57" dur="500"/>
                                        <p:tgtEl>
                                          <p:spTgt spid="28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83"/>
                                        </p:tgtEl>
                                        <p:attrNameLst>
                                          <p:attrName>style.visibility</p:attrName>
                                        </p:attrNameLst>
                                      </p:cBhvr>
                                      <p:to>
                                        <p:strVal val="visible"/>
                                      </p:to>
                                    </p:set>
                                    <p:animEffect transition="in" filter="wipe(right)">
                                      <p:cBhvr>
                                        <p:cTn id="62" dur="500"/>
                                        <p:tgtEl>
                                          <p:spTgt spid="283"/>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284"/>
                                        </p:tgtEl>
                                        <p:attrNameLst>
                                          <p:attrName>style.visibility</p:attrName>
                                        </p:attrNameLst>
                                      </p:cBhvr>
                                      <p:to>
                                        <p:strVal val="visible"/>
                                      </p:to>
                                    </p:set>
                                    <p:animEffect transition="in" filter="wipe(right)">
                                      <p:cBhvr>
                                        <p:cTn id="65"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279" grpId="0"/>
      <p:bldP spid="282" grpId="0" animBg="1"/>
      <p:bldP spid="284" grpId="0" animBg="1"/>
      <p:bldP spid="28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Rectangle 3">
            <a:extLst>
              <a:ext uri="{FF2B5EF4-FFF2-40B4-BE49-F238E27FC236}">
                <a16:creationId xmlns:a16="http://schemas.microsoft.com/office/drawing/2014/main" id="{FB527882-F34C-8945-BA16-5C2965DA6310}"/>
              </a:ext>
            </a:extLst>
          </p:cNvPr>
          <p:cNvSpPr txBox="1">
            <a:spLocks noChangeArrowheads="1"/>
          </p:cNvSpPr>
          <p:nvPr/>
        </p:nvSpPr>
        <p:spPr>
          <a:xfrm>
            <a:off x="914400" y="2142059"/>
            <a:ext cx="10654118" cy="3930449"/>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HTTP1.1:</a:t>
            </a:r>
            <a:r>
              <a:rPr kumimoji="0" lang="en-US" altLang="en-US" sz="3200" b="0" i="0"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introduced </a:t>
            </a:r>
            <a:r>
              <a:rPr kumimoji="0" lang="en-US" altLang="en-US" sz="3200" b="0" i="0"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multiple, pipelined GETs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over single TCP connection</a:t>
            </a:r>
            <a:endParaRPr kumimoji="0" lang="en-US" altLang="en-US" sz="32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responds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(FCFS: first-come-first-served scheduling) to GET requests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with FCFS, small object may have to wait for transmission  (</a:t>
            </a:r>
            <a:r>
              <a:rPr kumimoji="0" lang="en-US" altLang="en-US" sz="28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head-of-line (HOL) blocking</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behind large object(s)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loss recovery (retransmitting lost TCP segments) stalls object transmission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A6F2E176-E832-C946-945A-E70AAE074BF6}"/>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33</a:t>
            </a:fld>
            <a:endParaRPr lang="en-US" dirty="0"/>
          </a:p>
        </p:txBody>
      </p:sp>
    </p:spTree>
    <p:extLst>
      <p:ext uri="{BB962C8B-B14F-4D97-AF65-F5344CB8AC3E}">
        <p14:creationId xmlns:p14="http://schemas.microsoft.com/office/powerpoint/2010/main" val="3261216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901486" y="2150525"/>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HTTP/2:</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[RFC 7540, 2015]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increased flexibility at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in sending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methods, status codes, most header fields unchanged from HTTP 1.1</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transmission order of requested objects based on client-specified object priority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(not necessarily FCFS)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push</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unrequested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divide objects into frames, schedule frames to mitigate HOL blocking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279D3858-EB11-8347-B284-0EA3928CF486}"/>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20476A41-E13C-BC40-A484-B8CD2CE4B461}"/>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34</a:t>
            </a:fld>
            <a:endParaRPr lang="en-US" dirty="0"/>
          </a:p>
        </p:txBody>
      </p:sp>
    </p:spTree>
    <p:extLst>
      <p:ext uri="{BB962C8B-B14F-4D97-AF65-F5344CB8AC3E}">
        <p14:creationId xmlns:p14="http://schemas.microsoft.com/office/powerpoint/2010/main" val="15347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1" end="1"/>
                                            </p:txEl>
                                          </p:spTgt>
                                        </p:tgtEl>
                                        <p:attrNameLst>
                                          <p:attrName>style.visibility</p:attrName>
                                        </p:attrNameLst>
                                      </p:cBhvr>
                                      <p:to>
                                        <p:strVal val="visible"/>
                                      </p:to>
                                    </p:set>
                                    <p:animEffect transition="in" filter="dissolve">
                                      <p:cBhvr>
                                        <p:cTn id="12" dur="500"/>
                                        <p:tgtEl>
                                          <p:spTgt spid="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2" end="2"/>
                                            </p:txEl>
                                          </p:spTgt>
                                        </p:tgtEl>
                                        <p:attrNameLst>
                                          <p:attrName>style.visibility</p:attrName>
                                        </p:attrNameLst>
                                      </p:cBhvr>
                                      <p:to>
                                        <p:strVal val="visible"/>
                                      </p:to>
                                    </p:set>
                                    <p:animEffect transition="in" filter="dissolve">
                                      <p:cBhvr>
                                        <p:cTn id="17" dur="500"/>
                                        <p:tgtEl>
                                          <p:spTgt spid="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6">
                                            <p:txEl>
                                              <p:pRg st="3" end="3"/>
                                            </p:txEl>
                                          </p:spTgt>
                                        </p:tgtEl>
                                        <p:attrNameLst>
                                          <p:attrName>style.visibility</p:attrName>
                                        </p:attrNameLst>
                                      </p:cBhvr>
                                      <p:to>
                                        <p:strVal val="visible"/>
                                      </p:to>
                                    </p:set>
                                    <p:animEffect transition="in" filter="dissolve">
                                      <p:cBhvr>
                                        <p:cTn id="22" dur="500"/>
                                        <p:tgtEl>
                                          <p:spTgt spid="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
                                            <p:txEl>
                                              <p:pRg st="4" end="4"/>
                                            </p:txEl>
                                          </p:spTgt>
                                        </p:tgtEl>
                                        <p:attrNameLst>
                                          <p:attrName>style.visibility</p:attrName>
                                        </p:attrNameLst>
                                      </p:cBhvr>
                                      <p:to>
                                        <p:strVal val="visible"/>
                                      </p:to>
                                    </p:set>
                                    <p:animEffect transition="in" filter="dissolve">
                                      <p:cBhvr>
                                        <p:cTn id="27" dur="500"/>
                                        <p:tgtEl>
                                          <p:spTgt spid="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1.1: client requests 1 large object (e.g., video file) and 3 smaller objects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3BCCEA0D-BD56-2144-8446-6F45775C9DAB}"/>
              </a:ext>
            </a:extLst>
          </p:cNvPr>
          <p:cNvGrpSpPr/>
          <p:nvPr/>
        </p:nvGrpSpPr>
        <p:grpSpPr>
          <a:xfrm>
            <a:off x="3400914" y="3064264"/>
            <a:ext cx="4052925" cy="2231577"/>
            <a:chOff x="3400914" y="3064264"/>
            <a:chExt cx="4052925" cy="2231577"/>
          </a:xfrm>
        </p:grpSpPr>
        <p:cxnSp>
          <p:nvCxnSpPr>
            <p:cNvPr id="59" name="Straight Arrow Connector 58">
              <a:extLst>
                <a:ext uri="{FF2B5EF4-FFF2-40B4-BE49-F238E27FC236}">
                  <a16:creationId xmlns:a16="http://schemas.microsoft.com/office/drawing/2014/main" id="{FD6DCCE9-A422-404A-94DE-DE520C1D2809}"/>
                </a:ext>
              </a:extLst>
            </p:cNvPr>
            <p:cNvCxnSpPr>
              <a:cxnSpLocks/>
            </p:cNvCxnSpPr>
            <p:nvPr/>
          </p:nvCxnSpPr>
          <p:spPr>
            <a:xfrm flipH="1">
              <a:off x="3400914" y="5022530"/>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Freeform 48">
              <a:extLst>
                <a:ext uri="{FF2B5EF4-FFF2-40B4-BE49-F238E27FC236}">
                  <a16:creationId xmlns:a16="http://schemas.microsoft.com/office/drawing/2014/main" id="{AF7FDDA2-EA85-004E-AB1B-97A9090ECD2A}"/>
                </a:ext>
              </a:extLst>
            </p:cNvPr>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1032D652-964E-9F43-98C4-FFCFB51B8116}"/>
              </a:ext>
            </a:extLst>
          </p:cNvPr>
          <p:cNvGrpSpPr/>
          <p:nvPr/>
        </p:nvGrpSpPr>
        <p:grpSpPr>
          <a:xfrm>
            <a:off x="3389679" y="5054301"/>
            <a:ext cx="4064160" cy="386589"/>
            <a:chOff x="3389679" y="5054301"/>
            <a:chExt cx="4064160" cy="386589"/>
          </a:xfrm>
        </p:grpSpPr>
        <p:cxnSp>
          <p:nvCxnSpPr>
            <p:cNvPr id="60" name="Straight Arrow Connector 59">
              <a:extLst>
                <a:ext uri="{FF2B5EF4-FFF2-40B4-BE49-F238E27FC236}">
                  <a16:creationId xmlns:a16="http://schemas.microsoft.com/office/drawing/2014/main" id="{74B14409-7AA2-6647-870D-F81D3E4A7B92}"/>
                </a:ext>
              </a:extLst>
            </p:cNvPr>
            <p:cNvCxnSpPr>
              <a:cxnSpLocks/>
            </p:cNvCxnSpPr>
            <p:nvPr/>
          </p:nvCxnSpPr>
          <p:spPr>
            <a:xfrm flipH="1">
              <a:off x="3389679" y="5161562"/>
              <a:ext cx="4064160" cy="279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reeform 66">
              <a:extLst>
                <a:ext uri="{FF2B5EF4-FFF2-40B4-BE49-F238E27FC236}">
                  <a16:creationId xmlns:a16="http://schemas.microsoft.com/office/drawing/2014/main" id="{40D71812-E6AC-D143-8CC1-FD1BA4C52E80}"/>
                </a:ext>
              </a:extLst>
            </p:cNvPr>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40FB06DE-F29F-A246-84EE-63E1636623F1}"/>
              </a:ext>
            </a:extLst>
          </p:cNvPr>
          <p:cNvGrpSpPr/>
          <p:nvPr/>
        </p:nvGrpSpPr>
        <p:grpSpPr>
          <a:xfrm>
            <a:off x="3401181" y="5445216"/>
            <a:ext cx="4028803" cy="375356"/>
            <a:chOff x="3401181" y="5445216"/>
            <a:chExt cx="4028803" cy="375356"/>
          </a:xfrm>
        </p:grpSpPr>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401181" y="5534648"/>
              <a:ext cx="4028803" cy="269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Freeform 69">
              <a:extLst>
                <a:ext uri="{FF2B5EF4-FFF2-40B4-BE49-F238E27FC236}">
                  <a16:creationId xmlns:a16="http://schemas.microsoft.com/office/drawing/2014/main" id="{E5D9F6BF-C428-4448-A3F0-EC7E244381F1}"/>
                </a:ext>
              </a:extLst>
            </p:cNvPr>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grpSp>
        <p:nvGrpSpPr>
          <p:cNvPr id="3" name="Group 2">
            <a:extLst>
              <a:ext uri="{FF2B5EF4-FFF2-40B4-BE49-F238E27FC236}">
                <a16:creationId xmlns:a16="http://schemas.microsoft.com/office/drawing/2014/main" id="{CFF15201-6C51-0E4C-8DF2-2874D9BB5094}"/>
              </a:ext>
            </a:extLst>
          </p:cNvPr>
          <p:cNvGrpSpPr/>
          <p:nvPr/>
        </p:nvGrpSpPr>
        <p:grpSpPr>
          <a:xfrm>
            <a:off x="1750742" y="5112121"/>
            <a:ext cx="1641327" cy="338554"/>
            <a:chOff x="1750742" y="5112121"/>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50742" y="5290443"/>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869B0B9-3B24-694E-ACA6-3C15E7F0A7AA}"/>
                </a:ext>
              </a:extLst>
            </p:cNvPr>
            <p:cNvGrpSpPr/>
            <p:nvPr/>
          </p:nvGrpSpPr>
          <p:grpSpPr>
            <a:xfrm>
              <a:off x="2136070" y="5112121"/>
              <a:ext cx="459104" cy="338554"/>
              <a:chOff x="2709565" y="5090498"/>
              <a:chExt cx="459104" cy="338554"/>
            </a:xfrm>
          </p:grpSpPr>
          <p:sp>
            <p:nvSpPr>
              <p:cNvPr id="90" name="Rectangle 89">
                <a:extLst>
                  <a:ext uri="{FF2B5EF4-FFF2-40B4-BE49-F238E27FC236}">
                    <a16:creationId xmlns:a16="http://schemas.microsoft.com/office/drawing/2014/main" id="{50D49D93-5523-2D40-A4B4-2C25959CCB4C}"/>
                  </a:ext>
                </a:extLst>
              </p:cNvPr>
              <p:cNvSpPr/>
              <p:nvPr/>
            </p:nvSpPr>
            <p:spPr>
              <a:xfrm>
                <a:off x="2785241" y="5146384"/>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a:extLst>
                  <a:ext uri="{FF2B5EF4-FFF2-40B4-BE49-F238E27FC236}">
                    <a16:creationId xmlns:a16="http://schemas.microsoft.com/office/drawing/2014/main" id="{024E2305-8E5C-AA43-A3E7-0B4250CBA647}"/>
                  </a:ext>
                </a:extLst>
              </p:cNvPr>
              <p:cNvSpPr txBox="1"/>
              <p:nvPr/>
            </p:nvSpPr>
            <p:spPr>
              <a:xfrm>
                <a:off x="2709565" y="509049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grpSp>
      <p:sp>
        <p:nvSpPr>
          <p:cNvPr id="94" name="Rectangle 93">
            <a:extLst>
              <a:ext uri="{FF2B5EF4-FFF2-40B4-BE49-F238E27FC236}">
                <a16:creationId xmlns:a16="http://schemas.microsoft.com/office/drawing/2014/main" id="{63ACB7C6-C932-A244-9314-0E6B7F0BABA7}"/>
              </a:ext>
            </a:extLst>
          </p:cNvPr>
          <p:cNvSpPr/>
          <p:nvPr/>
        </p:nvSpPr>
        <p:spPr>
          <a:xfrm>
            <a:off x="2453226" y="5330278"/>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F5600D4F-86F9-0C49-A7FC-8E1F0F10C16E}"/>
              </a:ext>
            </a:extLst>
          </p:cNvPr>
          <p:cNvGrpSpPr/>
          <p:nvPr/>
        </p:nvGrpSpPr>
        <p:grpSpPr>
          <a:xfrm>
            <a:off x="1750742" y="5274392"/>
            <a:ext cx="1641172" cy="338554"/>
            <a:chOff x="1750742" y="5274392"/>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0742" y="5442843"/>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384556" y="5274392"/>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grpSp>
        <p:nvGrpSpPr>
          <p:cNvPr id="7" name="Group 6">
            <a:extLst>
              <a:ext uri="{FF2B5EF4-FFF2-40B4-BE49-F238E27FC236}">
                <a16:creationId xmlns:a16="http://schemas.microsoft.com/office/drawing/2014/main" id="{DF5B72F1-6258-1D46-8B4C-28D067B642BD}"/>
              </a:ext>
            </a:extLst>
          </p:cNvPr>
          <p:cNvGrpSpPr/>
          <p:nvPr/>
        </p:nvGrpSpPr>
        <p:grpSpPr>
          <a:xfrm>
            <a:off x="1750742" y="5500058"/>
            <a:ext cx="1644347" cy="338554"/>
            <a:chOff x="1750742" y="5500058"/>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0742" y="5670973"/>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78111" y="550005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grpSp>
        <p:nvGrpSpPr>
          <p:cNvPr id="55" name="Group 54">
            <a:extLst>
              <a:ext uri="{FF2B5EF4-FFF2-40B4-BE49-F238E27FC236}">
                <a16:creationId xmlns:a16="http://schemas.microsoft.com/office/drawing/2014/main" id="{2E3B66F0-9018-8E4D-819B-CF6530707FCC}"/>
              </a:ext>
            </a:extLst>
          </p:cNvPr>
          <p:cNvGrpSpPr/>
          <p:nvPr/>
        </p:nvGrpSpPr>
        <p:grpSpPr>
          <a:xfrm>
            <a:off x="1750742" y="5634943"/>
            <a:ext cx="1641326" cy="338554"/>
            <a:chOff x="1750742" y="5634943"/>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50742"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779553" y="563494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F92C3131-42F8-4447-929E-4F663CB535C3}"/>
              </a:ext>
            </a:extLst>
          </p:cNvPr>
          <p:cNvSpPr/>
          <p:nvPr/>
        </p:nvSpPr>
        <p:spPr>
          <a:xfrm>
            <a:off x="10065868" y="3696565"/>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objects delivered in order requested: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wait behind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57" name="Group 56">
            <a:extLst>
              <a:ext uri="{FF2B5EF4-FFF2-40B4-BE49-F238E27FC236}">
                <a16:creationId xmlns:a16="http://schemas.microsoft.com/office/drawing/2014/main" id="{57772C53-CB21-F54B-81A4-80FA45EF0DCB}"/>
              </a:ext>
            </a:extLst>
          </p:cNvPr>
          <p:cNvGrpSpPr/>
          <p:nvPr/>
        </p:nvGrpSpPr>
        <p:grpSpPr>
          <a:xfrm>
            <a:off x="3400914" y="5195255"/>
            <a:ext cx="4029070" cy="477315"/>
            <a:chOff x="3400914" y="5195255"/>
            <a:chExt cx="4029070" cy="477315"/>
          </a:xfrm>
        </p:grpSpPr>
        <p:cxnSp>
          <p:nvCxnSpPr>
            <p:cNvPr id="61" name="Straight Arrow Connector 60">
              <a:extLst>
                <a:ext uri="{FF2B5EF4-FFF2-40B4-BE49-F238E27FC236}">
                  <a16:creationId xmlns:a16="http://schemas.microsoft.com/office/drawing/2014/main" id="{72FF5CC6-CED4-2143-AE2B-F90140B18684}"/>
                </a:ext>
              </a:extLst>
            </p:cNvPr>
            <p:cNvCxnSpPr>
              <a:cxnSpLocks/>
            </p:cNvCxnSpPr>
            <p:nvPr/>
          </p:nvCxnSpPr>
          <p:spPr>
            <a:xfrm flipH="1">
              <a:off x="3400914" y="5403102"/>
              <a:ext cx="4029070" cy="269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a16="http://schemas.microsoft.com/office/drawing/2014/main" id="{5A06D02B-5F32-3D42-9572-49327927E15A}"/>
                </a:ext>
              </a:extLst>
            </p:cNvPr>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3" name="Slide Number Placeholder 2">
            <a:extLst>
              <a:ext uri="{FF2B5EF4-FFF2-40B4-BE49-F238E27FC236}">
                <a16:creationId xmlns:a16="http://schemas.microsoft.com/office/drawing/2014/main" id="{04B1ED28-70FB-1F43-9411-4F7106AECB3D}"/>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35</a:t>
            </a:fld>
            <a:endParaRPr lang="en-US" dirty="0"/>
          </a:p>
        </p:txBody>
      </p:sp>
    </p:spTree>
    <p:extLst>
      <p:ext uri="{BB962C8B-B14F-4D97-AF65-F5344CB8AC3E}">
        <p14:creationId xmlns:p14="http://schemas.microsoft.com/office/powerpoint/2010/main" val="37514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right)">
                                      <p:cBhvr>
                                        <p:cTn id="23" dur="500"/>
                                        <p:tgtEl>
                                          <p:spTgt spid="5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right)">
                                      <p:cBhvr>
                                        <p:cTn id="31" dur="500"/>
                                        <p:tgtEl>
                                          <p:spTgt spid="5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dissolve">
                                      <p:cBhvr>
                                        <p:cTn id="4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HTTP/2: mitigating HOL blocking</a:t>
            </a:r>
            <a:endParaRPr lang="en-US" sz="4400" dirty="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objects divided into frames, frame transmission interleaved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GET 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347464" y="5534648"/>
            <a:ext cx="4093672" cy="275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Freeform 48">
            <a:extLst>
              <a:ext uri="{FF2B5EF4-FFF2-40B4-BE49-F238E27FC236}">
                <a16:creationId xmlns:a16="http://schemas.microsoft.com/office/drawing/2014/main" id="{AF7FDDA2-EA85-004E-AB1B-97A9090ECD2A}"/>
              </a:ext>
            </a:extLst>
          </p:cNvPr>
          <p:cNvSpPr/>
          <p:nvPr/>
        </p:nvSpPr>
        <p:spPr>
          <a:xfrm>
            <a:off x="3486512" y="3835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 name="connsiteX0" fmla="*/ 3867383 w 3867817"/>
              <a:gd name="connsiteY0" fmla="*/ 0 h 2226179"/>
              <a:gd name="connsiteX1" fmla="*/ 411 w 3867817"/>
              <a:gd name="connsiteY1" fmla="*/ 273465 h 2226179"/>
              <a:gd name="connsiteX2" fmla="*/ 411 w 3867817"/>
              <a:gd name="connsiteY2" fmla="*/ 2226179 h 2226179"/>
              <a:gd name="connsiteX3" fmla="*/ 3856760 w 3867817"/>
              <a:gd name="connsiteY3" fmla="*/ 1718981 h 2226179"/>
              <a:gd name="connsiteX4" fmla="*/ 3867383 w 3867817"/>
              <a:gd name="connsiteY4" fmla="*/ 0 h 2226179"/>
              <a:gd name="connsiteX0" fmla="*/ 3867383 w 3867817"/>
              <a:gd name="connsiteY0" fmla="*/ 0 h 1978529"/>
              <a:gd name="connsiteX1" fmla="*/ 411 w 3867817"/>
              <a:gd name="connsiteY1" fmla="*/ 273465 h 1978529"/>
              <a:gd name="connsiteX2" fmla="*/ 411 w 3867817"/>
              <a:gd name="connsiteY2" fmla="*/ 1978529 h 1978529"/>
              <a:gd name="connsiteX3" fmla="*/ 3856760 w 3867817"/>
              <a:gd name="connsiteY3" fmla="*/ 1718981 h 1978529"/>
              <a:gd name="connsiteX4" fmla="*/ 3867383 w 3867817"/>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Freeform 66">
            <a:extLst>
              <a:ext uri="{FF2B5EF4-FFF2-40B4-BE49-F238E27FC236}">
                <a16:creationId xmlns:a16="http://schemas.microsoft.com/office/drawing/2014/main" id="{40D71812-E6AC-D143-8CC1-FD1BA4C52E80}"/>
              </a:ext>
            </a:extLst>
          </p:cNvPr>
          <p:cNvSpPr/>
          <p:nvPr/>
        </p:nvSpPr>
        <p:spPr>
          <a:xfrm>
            <a:off x="3479865" y="3207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Freeform 67">
            <a:extLst>
              <a:ext uri="{FF2B5EF4-FFF2-40B4-BE49-F238E27FC236}">
                <a16:creationId xmlns:a16="http://schemas.microsoft.com/office/drawing/2014/main" id="{10D09925-DD27-D34F-926D-3DCC96A914D5}"/>
              </a:ext>
            </a:extLst>
          </p:cNvPr>
          <p:cNvSpPr/>
          <p:nvPr/>
        </p:nvSpPr>
        <p:spPr>
          <a:xfrm>
            <a:off x="3479865" y="3336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Freeform 69">
            <a:extLst>
              <a:ext uri="{FF2B5EF4-FFF2-40B4-BE49-F238E27FC236}">
                <a16:creationId xmlns:a16="http://schemas.microsoft.com/office/drawing/2014/main" id="{E5D9F6BF-C428-4448-A3F0-EC7E244381F1}"/>
              </a:ext>
            </a:extLst>
          </p:cNvPr>
          <p:cNvSpPr/>
          <p:nvPr/>
        </p:nvSpPr>
        <p:spPr>
          <a:xfrm>
            <a:off x="3485129" y="3468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50D49D93-5523-2D40-A4B4-2C25959CCB4C}"/>
              </a:ext>
            </a:extLst>
          </p:cNvPr>
          <p:cNvSpPr/>
          <p:nvPr/>
        </p:nvSpPr>
        <p:spPr>
          <a:xfrm>
            <a:off x="2231742" y="3441675"/>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B20822AF-19CE-9944-A719-6386C461356D}"/>
              </a:ext>
            </a:extLst>
          </p:cNvPr>
          <p:cNvGrpSpPr/>
          <p:nvPr/>
        </p:nvGrpSpPr>
        <p:grpSpPr>
          <a:xfrm>
            <a:off x="1770738" y="3385789"/>
            <a:ext cx="1641327" cy="338554"/>
            <a:chOff x="1770738" y="3385789"/>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70738" y="3564111"/>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24E2305-8E5C-AA43-A3E7-0B4250CBA647}"/>
                </a:ext>
              </a:extLst>
            </p:cNvPr>
            <p:cNvSpPr txBox="1"/>
            <p:nvPr/>
          </p:nvSpPr>
          <p:spPr>
            <a:xfrm>
              <a:off x="2156066" y="3385789"/>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94" name="Rectangle 93">
            <a:extLst>
              <a:ext uri="{FF2B5EF4-FFF2-40B4-BE49-F238E27FC236}">
                <a16:creationId xmlns:a16="http://schemas.microsoft.com/office/drawing/2014/main" id="{63ACB7C6-C932-A244-9314-0E6B7F0BABA7}"/>
              </a:ext>
            </a:extLst>
          </p:cNvPr>
          <p:cNvSpPr/>
          <p:nvPr/>
        </p:nvSpPr>
        <p:spPr>
          <a:xfrm>
            <a:off x="2369264" y="3728151"/>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28813376-E418-2342-A851-A732B9438E05}"/>
              </a:ext>
            </a:extLst>
          </p:cNvPr>
          <p:cNvGrpSpPr/>
          <p:nvPr/>
        </p:nvGrpSpPr>
        <p:grpSpPr>
          <a:xfrm>
            <a:off x="1759658" y="3661763"/>
            <a:ext cx="1641172" cy="338554"/>
            <a:chOff x="1759658" y="3661763"/>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9658" y="3839649"/>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315510" y="366176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45639" y="2644827"/>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a:t>
            </a:r>
            <a:r>
              <a:rPr kumimoji="0" lang="en-US" sz="2400" b="0" i="0" u="none" strike="noStrike" kern="1200" cap="none" spc="0" normalizeH="0" baseline="-25000" noProof="0" dirty="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3131136" y="6194429"/>
            <a:ext cx="6552840"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delivered quickly, O</a:t>
            </a:r>
            <a:r>
              <a:rPr kumimoji="0" lang="en-US" altLang="en-US" sz="2400" b="0" i="1" u="none" strike="noStrike" kern="1200" cap="none" spc="0" normalizeH="0" baseline="-25000" noProof="0" dirty="0">
                <a:ln>
                  <a:noFill/>
                </a:ln>
                <a:solidFill>
                  <a:prstClr val="black"/>
                </a:solidFill>
                <a:effectLst/>
                <a:uLnTx/>
                <a:uFillTx/>
                <a:latin typeface="Calibri"/>
                <a:ea typeface="ＭＳ Ｐゴシック" panose="020B0600070205080204" pitchFamily="34" charset="-128"/>
                <a:cs typeface="+mn-cs"/>
              </a:rPr>
              <a:t>1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slightly delayed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1637FC5-05C5-FD43-8C71-1C16B929EBE5}"/>
              </a:ext>
            </a:extLst>
          </p:cNvPr>
          <p:cNvGrpSpPr/>
          <p:nvPr/>
        </p:nvGrpSpPr>
        <p:grpSpPr>
          <a:xfrm>
            <a:off x="3362984" y="3078482"/>
            <a:ext cx="4052925" cy="379692"/>
            <a:chOff x="3362984" y="3078482"/>
            <a:chExt cx="4052925" cy="379692"/>
          </a:xfrm>
        </p:grpSpPr>
        <p:cxnSp>
          <p:nvCxnSpPr>
            <p:cNvPr id="86" name="Straight Arrow Connector 85">
              <a:extLst>
                <a:ext uri="{FF2B5EF4-FFF2-40B4-BE49-F238E27FC236}">
                  <a16:creationId xmlns:a16="http://schemas.microsoft.com/office/drawing/2014/main" id="{088B1C0C-41B7-1D42-8218-1018BF87E3C8}"/>
                </a:ext>
              </a:extLst>
            </p:cNvPr>
            <p:cNvCxnSpPr>
              <a:cxnSpLocks/>
            </p:cNvCxnSpPr>
            <p:nvPr/>
          </p:nvCxnSpPr>
          <p:spPr>
            <a:xfrm flipH="1">
              <a:off x="3362984" y="3078482"/>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Freeform 86">
              <a:extLst>
                <a:ext uri="{FF2B5EF4-FFF2-40B4-BE49-F238E27FC236}">
                  <a16:creationId xmlns:a16="http://schemas.microsoft.com/office/drawing/2014/main" id="{1CD4C714-A300-764D-A036-6CA0D38DC0BC}"/>
                </a:ext>
              </a:extLst>
            </p:cNvPr>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8" name="Freeform 87">
            <a:extLst>
              <a:ext uri="{FF2B5EF4-FFF2-40B4-BE49-F238E27FC236}">
                <a16:creationId xmlns:a16="http://schemas.microsoft.com/office/drawing/2014/main" id="{C6C7F475-0074-4749-BD8A-29E5B317ABB2}"/>
              </a:ext>
            </a:extLst>
          </p:cNvPr>
          <p:cNvSpPr/>
          <p:nvPr/>
        </p:nvSpPr>
        <p:spPr>
          <a:xfrm>
            <a:off x="3480625" y="3596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9" name="Freeform 88">
            <a:extLst>
              <a:ext uri="{FF2B5EF4-FFF2-40B4-BE49-F238E27FC236}">
                <a16:creationId xmlns:a16="http://schemas.microsoft.com/office/drawing/2014/main" id="{E83720AD-3971-A342-9F15-09DD430DE12F}"/>
              </a:ext>
            </a:extLst>
          </p:cNvPr>
          <p:cNvSpPr/>
          <p:nvPr/>
        </p:nvSpPr>
        <p:spPr>
          <a:xfrm>
            <a:off x="3485129" y="3719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BC622377-2E31-1842-B7B8-108319C7B7A5}"/>
              </a:ext>
            </a:extLst>
          </p:cNvPr>
          <p:cNvSpPr/>
          <p:nvPr/>
        </p:nvSpPr>
        <p:spPr>
          <a:xfrm>
            <a:off x="2575260" y="3949241"/>
            <a:ext cx="310918" cy="281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4CDDC42D-85F3-5F48-A935-3952508D2E47}"/>
              </a:ext>
            </a:extLst>
          </p:cNvPr>
          <p:cNvGrpSpPr/>
          <p:nvPr/>
        </p:nvGrpSpPr>
        <p:grpSpPr>
          <a:xfrm>
            <a:off x="1756483" y="3920514"/>
            <a:ext cx="1644347" cy="338554"/>
            <a:chOff x="1756483" y="3920514"/>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6483" y="4094530"/>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54202" y="3920514"/>
              <a:ext cx="454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3</a:t>
              </a:r>
            </a:p>
          </p:txBody>
        </p:sp>
      </p:grpSp>
      <p:sp>
        <p:nvSpPr>
          <p:cNvPr id="3" name="Rectangle 2">
            <a:extLst>
              <a:ext uri="{FF2B5EF4-FFF2-40B4-BE49-F238E27FC236}">
                <a16:creationId xmlns:a16="http://schemas.microsoft.com/office/drawing/2014/main" id="{3ED052B0-9951-5649-91CE-3B957628FFA7}"/>
              </a:ext>
            </a:extLst>
          </p:cNvPr>
          <p:cNvSpPr/>
          <p:nvPr/>
        </p:nvSpPr>
        <p:spPr>
          <a:xfrm>
            <a:off x="2869378" y="5701781"/>
            <a:ext cx="269557"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4" name="Group 53">
            <a:extLst>
              <a:ext uri="{FF2B5EF4-FFF2-40B4-BE49-F238E27FC236}">
                <a16:creationId xmlns:a16="http://schemas.microsoft.com/office/drawing/2014/main" id="{141BCBD2-E211-8147-94AE-9676C1098C29}"/>
              </a:ext>
            </a:extLst>
          </p:cNvPr>
          <p:cNvGrpSpPr/>
          <p:nvPr/>
        </p:nvGrpSpPr>
        <p:grpSpPr>
          <a:xfrm>
            <a:off x="1706138" y="5621746"/>
            <a:ext cx="1641326" cy="338554"/>
            <a:chOff x="1706138" y="5621746"/>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06138"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801769" y="5621746"/>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a:t>
              </a:r>
              <a:r>
                <a:rPr kumimoji="0" lang="en-US" sz="1600" b="0" i="0" u="none" strike="noStrike" kern="1200" cap="none" spc="0" normalizeH="0" baseline="-25000" noProof="0" dirty="0">
                  <a:ln>
                    <a:noFill/>
                  </a:ln>
                  <a:solidFill>
                    <a:prstClr val="black"/>
                  </a:solidFill>
                  <a:effectLst/>
                  <a:uLnTx/>
                  <a:uFillTx/>
                  <a:latin typeface="Calibri"/>
                  <a:ea typeface="+mn-ea"/>
                  <a:cs typeface="+mn-cs"/>
                </a:rPr>
                <a:t>1</a:t>
              </a:r>
            </a:p>
          </p:txBody>
        </p:sp>
      </p:grpSp>
      <p:cxnSp>
        <p:nvCxnSpPr>
          <p:cNvPr id="8" name="Straight Connector 7">
            <a:extLst>
              <a:ext uri="{FF2B5EF4-FFF2-40B4-BE49-F238E27FC236}">
                <a16:creationId xmlns:a16="http://schemas.microsoft.com/office/drawing/2014/main" id="{F26F312C-F797-9546-9530-388E7EACD1E5}"/>
              </a:ext>
            </a:extLst>
          </p:cNvPr>
          <p:cNvCxnSpPr/>
          <p:nvPr/>
        </p:nvCxnSpPr>
        <p:spPr>
          <a:xfrm>
            <a:off x="8570246" y="531145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1529647-C0C9-574F-8FF1-580A42D9C0C0}"/>
              </a:ext>
            </a:extLst>
          </p:cNvPr>
          <p:cNvCxnSpPr/>
          <p:nvPr/>
        </p:nvCxnSpPr>
        <p:spPr>
          <a:xfrm>
            <a:off x="8585033" y="495696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E50FB3C-A3CC-C043-BF4E-10D379228467}"/>
              </a:ext>
            </a:extLst>
          </p:cNvPr>
          <p:cNvCxnSpPr/>
          <p:nvPr/>
        </p:nvCxnSpPr>
        <p:spPr>
          <a:xfrm>
            <a:off x="8579058" y="482487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41C7889-A836-484E-8169-EF5C2DBA3482}"/>
              </a:ext>
            </a:extLst>
          </p:cNvPr>
          <p:cNvCxnSpPr/>
          <p:nvPr/>
        </p:nvCxnSpPr>
        <p:spPr>
          <a:xfrm>
            <a:off x="8573083" y="469278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1EE47C2-CDAF-F340-9C07-30C8346C6253}"/>
              </a:ext>
            </a:extLst>
          </p:cNvPr>
          <p:cNvCxnSpPr/>
          <p:nvPr/>
        </p:nvCxnSpPr>
        <p:spPr>
          <a:xfrm>
            <a:off x="8567108" y="456068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49EF8F-5CF1-D94F-B506-490C9309164F}"/>
              </a:ext>
            </a:extLst>
          </p:cNvPr>
          <p:cNvCxnSpPr/>
          <p:nvPr/>
        </p:nvCxnSpPr>
        <p:spPr>
          <a:xfrm>
            <a:off x="8561133" y="442859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7A730F-13F6-D144-B66D-F5F8082E6868}"/>
              </a:ext>
            </a:extLst>
          </p:cNvPr>
          <p:cNvCxnSpPr/>
          <p:nvPr/>
        </p:nvCxnSpPr>
        <p:spPr>
          <a:xfrm>
            <a:off x="8555158" y="429649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DE6F362-ACF1-AC45-94ED-A1E3CFC4CACB}"/>
              </a:ext>
            </a:extLst>
          </p:cNvPr>
          <p:cNvCxnSpPr/>
          <p:nvPr/>
        </p:nvCxnSpPr>
        <p:spPr>
          <a:xfrm>
            <a:off x="8549183" y="416440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E4C68C-D132-C940-9F84-9FA59A49FCD6}"/>
              </a:ext>
            </a:extLst>
          </p:cNvPr>
          <p:cNvCxnSpPr/>
          <p:nvPr/>
        </p:nvCxnSpPr>
        <p:spPr>
          <a:xfrm>
            <a:off x="8543208" y="403231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A8F1E6-4E41-C344-A87C-2BCD0FF502FC}"/>
              </a:ext>
            </a:extLst>
          </p:cNvPr>
          <p:cNvCxnSpPr/>
          <p:nvPr/>
        </p:nvCxnSpPr>
        <p:spPr>
          <a:xfrm>
            <a:off x="8537233" y="390021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3E8E12E-F846-D846-8D27-0D67A493AAA0}"/>
              </a:ext>
            </a:extLst>
          </p:cNvPr>
          <p:cNvCxnSpPr/>
          <p:nvPr/>
        </p:nvCxnSpPr>
        <p:spPr>
          <a:xfrm>
            <a:off x="8531258" y="376812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6D99FA8-5239-8748-B4B7-E247030A1E8C}"/>
              </a:ext>
            </a:extLst>
          </p:cNvPr>
          <p:cNvCxnSpPr/>
          <p:nvPr/>
        </p:nvCxnSpPr>
        <p:spPr>
          <a:xfrm>
            <a:off x="8525283" y="363602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BDB7C5-F61E-F944-ADD5-B942DE4D8073}"/>
              </a:ext>
            </a:extLst>
          </p:cNvPr>
          <p:cNvCxnSpPr/>
          <p:nvPr/>
        </p:nvCxnSpPr>
        <p:spPr>
          <a:xfrm>
            <a:off x="8540494" y="350393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C97917E-3C70-1848-83E2-6E69C542C768}"/>
              </a:ext>
            </a:extLst>
          </p:cNvPr>
          <p:cNvCxnSpPr/>
          <p:nvPr/>
        </p:nvCxnSpPr>
        <p:spPr>
          <a:xfrm>
            <a:off x="8534519" y="337184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6A2B6C1-D74F-8644-B2DD-07626B62AC3A}"/>
              </a:ext>
            </a:extLst>
          </p:cNvPr>
          <p:cNvCxnSpPr/>
          <p:nvPr/>
        </p:nvCxnSpPr>
        <p:spPr>
          <a:xfrm>
            <a:off x="8535606" y="323974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9318C6E-B313-F948-A960-AB9F1565EF38}"/>
              </a:ext>
            </a:extLst>
          </p:cNvPr>
          <p:cNvCxnSpPr>
            <a:cxnSpLocks/>
          </p:cNvCxnSpPr>
          <p:nvPr/>
        </p:nvCxnSpPr>
        <p:spPr>
          <a:xfrm flipV="1">
            <a:off x="3452698" y="3962094"/>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1663946-4235-7448-AEF1-D18B5A3DD5D6}"/>
              </a:ext>
            </a:extLst>
          </p:cNvPr>
          <p:cNvCxnSpPr>
            <a:cxnSpLocks/>
          </p:cNvCxnSpPr>
          <p:nvPr/>
        </p:nvCxnSpPr>
        <p:spPr>
          <a:xfrm flipV="1">
            <a:off x="3392013" y="411308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191351A-1A02-8B4A-8E31-DE66EA947424}"/>
              </a:ext>
            </a:extLst>
          </p:cNvPr>
          <p:cNvCxnSpPr>
            <a:cxnSpLocks/>
          </p:cNvCxnSpPr>
          <p:nvPr/>
        </p:nvCxnSpPr>
        <p:spPr>
          <a:xfrm flipV="1">
            <a:off x="3403873" y="425067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985530D-C4B6-9A4F-AC43-C17FB5DA79CB}"/>
              </a:ext>
            </a:extLst>
          </p:cNvPr>
          <p:cNvCxnSpPr>
            <a:cxnSpLocks/>
          </p:cNvCxnSpPr>
          <p:nvPr/>
        </p:nvCxnSpPr>
        <p:spPr>
          <a:xfrm flipV="1">
            <a:off x="3415733" y="439955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F15277D-8E18-5040-BA7A-6BA237E590DA}"/>
              </a:ext>
            </a:extLst>
          </p:cNvPr>
          <p:cNvCxnSpPr>
            <a:cxnSpLocks/>
          </p:cNvCxnSpPr>
          <p:nvPr/>
        </p:nvCxnSpPr>
        <p:spPr>
          <a:xfrm flipV="1">
            <a:off x="3474493" y="556214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B7705AD-3AB0-5E4A-A165-5139123712D3}"/>
              </a:ext>
            </a:extLst>
          </p:cNvPr>
          <p:cNvCxnSpPr>
            <a:cxnSpLocks/>
          </p:cNvCxnSpPr>
          <p:nvPr/>
        </p:nvCxnSpPr>
        <p:spPr>
          <a:xfrm flipV="1">
            <a:off x="3486353" y="571667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D7EE39-0642-6848-BC17-455AF4197425}"/>
              </a:ext>
            </a:extLst>
          </p:cNvPr>
          <p:cNvCxnSpPr>
            <a:cxnSpLocks/>
          </p:cNvCxnSpPr>
          <p:nvPr/>
        </p:nvCxnSpPr>
        <p:spPr>
          <a:xfrm flipV="1">
            <a:off x="3467438" y="4527480"/>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30DE2B-04A2-FF47-AFF6-A2E1A7046084}"/>
              </a:ext>
            </a:extLst>
          </p:cNvPr>
          <p:cNvCxnSpPr>
            <a:cxnSpLocks/>
          </p:cNvCxnSpPr>
          <p:nvPr/>
        </p:nvCxnSpPr>
        <p:spPr>
          <a:xfrm flipV="1">
            <a:off x="3406753" y="467846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7BB00C9-2F27-004D-9372-BD381A265370}"/>
              </a:ext>
            </a:extLst>
          </p:cNvPr>
          <p:cNvCxnSpPr>
            <a:cxnSpLocks/>
          </p:cNvCxnSpPr>
          <p:nvPr/>
        </p:nvCxnSpPr>
        <p:spPr>
          <a:xfrm flipV="1">
            <a:off x="3418613" y="481606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78FEDE8-839F-454D-A0FA-76A2C79B5B9D}"/>
              </a:ext>
            </a:extLst>
          </p:cNvPr>
          <p:cNvCxnSpPr>
            <a:cxnSpLocks/>
          </p:cNvCxnSpPr>
          <p:nvPr/>
        </p:nvCxnSpPr>
        <p:spPr>
          <a:xfrm flipV="1">
            <a:off x="3430473" y="496494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E9C306E-46D8-F145-8048-E35C09F8800D}"/>
              </a:ext>
            </a:extLst>
          </p:cNvPr>
          <p:cNvCxnSpPr>
            <a:cxnSpLocks/>
          </p:cNvCxnSpPr>
          <p:nvPr/>
        </p:nvCxnSpPr>
        <p:spPr>
          <a:xfrm flipV="1">
            <a:off x="3482178" y="5092866"/>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DCD9603-AC7A-3345-BD4F-7AD3B80B77A0}"/>
              </a:ext>
            </a:extLst>
          </p:cNvPr>
          <p:cNvCxnSpPr>
            <a:cxnSpLocks/>
          </p:cNvCxnSpPr>
          <p:nvPr/>
        </p:nvCxnSpPr>
        <p:spPr>
          <a:xfrm flipV="1">
            <a:off x="3421493" y="524385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6D2CB60-1100-B943-BEE0-9BBA817FB8D8}"/>
              </a:ext>
            </a:extLst>
          </p:cNvPr>
          <p:cNvCxnSpPr>
            <a:cxnSpLocks/>
          </p:cNvCxnSpPr>
          <p:nvPr/>
        </p:nvCxnSpPr>
        <p:spPr>
          <a:xfrm flipV="1">
            <a:off x="3433353" y="538144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Slide Number Placeholder 2">
            <a:extLst>
              <a:ext uri="{FF2B5EF4-FFF2-40B4-BE49-F238E27FC236}">
                <a16:creationId xmlns:a16="http://schemas.microsoft.com/office/drawing/2014/main" id="{566D02CB-0278-FB40-AE5B-D652B1719C9A}"/>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36</a:t>
            </a:fld>
            <a:endParaRPr lang="en-US" dirty="0"/>
          </a:p>
        </p:txBody>
      </p:sp>
    </p:spTree>
    <p:extLst>
      <p:ext uri="{BB962C8B-B14F-4D97-AF65-F5344CB8AC3E}">
        <p14:creationId xmlns:p14="http://schemas.microsoft.com/office/powerpoint/2010/main" val="41289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right)">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right)">
                                      <p:cBhvr>
                                        <p:cTn id="19" dur="500"/>
                                        <p:tgtEl>
                                          <p:spTgt spid="68"/>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right)">
                                      <p:cBhvr>
                                        <p:cTn id="23" dur="500"/>
                                        <p:tgtEl>
                                          <p:spTgt spid="7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right)">
                                      <p:cBhvr>
                                        <p:cTn id="32" dur="500"/>
                                        <p:tgtEl>
                                          <p:spTgt spid="88"/>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wipe(right)">
                                      <p:cBhvr>
                                        <p:cTn id="36" dur="500"/>
                                        <p:tgtEl>
                                          <p:spTgt spid="89"/>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right)">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right)">
                                      <p:cBhvr>
                                        <p:cTn id="45" dur="500"/>
                                        <p:tgtEl>
                                          <p:spTgt spid="49"/>
                                        </p:tgtEl>
                                      </p:cBhvr>
                                    </p:animEffect>
                                  </p:childTnLst>
                                </p:cTn>
                              </p:par>
                              <p:par>
                                <p:cTn id="46" presetID="22" presetClass="entr" presetSubtype="2"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500"/>
                                        <p:tgtEl>
                                          <p:spTgt spid="62"/>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right)">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dissolve">
                                      <p:cBhvr>
                                        <p:cTn id="5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7" grpId="0" animBg="1"/>
      <p:bldP spid="68" grpId="0" animBg="1"/>
      <p:bldP spid="70" grpId="0" animBg="1"/>
      <p:bldP spid="117" grpId="0"/>
      <p:bldP spid="88" grpId="0" animBg="1"/>
      <p:bldP spid="8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dirty="0">
                <a:ea typeface="ＭＳ Ｐゴシック" panose="020B0600070205080204" pitchFamily="34" charset="-128"/>
              </a:rPr>
              <a:t>HTTP/2 to HTTP/3</a:t>
            </a:r>
            <a:endParaRPr lang="en-US" sz="4400" dirty="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833751" y="1490127"/>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087"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HTTP/2 over single TCP connection means: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recovery from packet loss still stalls all object transmissions</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as in HTTP 1.1, browsers have incentive to open multiple parallel TCP connections to reduce stalling, increase overall throughput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security over vanilla TCP connection</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HTTP/3: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adds security, per object error- and congestion-control (more pipelining) over UDP</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more on HTTP/3 in transport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 name="Slide Number Placeholder 2">
            <a:extLst>
              <a:ext uri="{FF2B5EF4-FFF2-40B4-BE49-F238E27FC236}">
                <a16:creationId xmlns:a16="http://schemas.microsoft.com/office/drawing/2014/main" id="{B9970898-8B56-614D-BEEC-E655E686FD76}"/>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37</a:t>
            </a:fld>
            <a:endParaRPr lang="en-US" dirty="0"/>
          </a:p>
        </p:txBody>
      </p:sp>
    </p:spTree>
    <p:extLst>
      <p:ext uri="{BB962C8B-B14F-4D97-AF65-F5344CB8AC3E}">
        <p14:creationId xmlns:p14="http://schemas.microsoft.com/office/powerpoint/2010/main" val="36587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3" end="3"/>
                                            </p:txEl>
                                          </p:spTgt>
                                        </p:tgtEl>
                                        <p:attrNameLst>
                                          <p:attrName>style.visibility</p:attrName>
                                        </p:attrNameLst>
                                      </p:cBhvr>
                                      <p:to>
                                        <p:strVal val="visible"/>
                                      </p:to>
                                    </p:set>
                                    <p:animEffect transition="in" filter="dissolve">
                                      <p:cBhvr>
                                        <p:cTn id="12" dur="500"/>
                                        <p:tgtEl>
                                          <p:spTgt spid="5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4" end="4"/>
                                            </p:txEl>
                                          </p:spTgt>
                                        </p:tgtEl>
                                        <p:attrNameLst>
                                          <p:attrName>style.visibility</p:attrName>
                                        </p:attrNameLst>
                                      </p:cBhvr>
                                      <p:to>
                                        <p:strVal val="visible"/>
                                      </p:to>
                                    </p:set>
                                    <p:animEffect transition="in" filter="dissolve">
                                      <p:cBhvr>
                                        <p:cTn id="17" dur="500"/>
                                        <p:tgtEl>
                                          <p:spTgt spid="56">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6">
                                            <p:txEl>
                                              <p:pRg st="5" end="5"/>
                                            </p:txEl>
                                          </p:spTgt>
                                        </p:tgtEl>
                                        <p:attrNameLst>
                                          <p:attrName>style.visibility</p:attrName>
                                        </p:attrNameLst>
                                      </p:cBhvr>
                                      <p:to>
                                        <p:strVal val="visible"/>
                                      </p:to>
                                    </p:set>
                                    <p:animEffect transition="in" filter="dissolve">
                                      <p:cBhvr>
                                        <p:cTn id="20" dur="500"/>
                                        <p:tgtEl>
                                          <p:spTgt spid="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overview (continued)</a:t>
            </a:r>
            <a:endParaRPr lang="en-US" sz="4400" dirty="0"/>
          </a:p>
        </p:txBody>
      </p:sp>
      <p:sp>
        <p:nvSpPr>
          <p:cNvPr id="64" name="Rectangle 3">
            <a:extLst>
              <a:ext uri="{FF2B5EF4-FFF2-40B4-BE49-F238E27FC236}">
                <a16:creationId xmlns:a16="http://schemas.microsoft.com/office/drawing/2014/main" id="{FA4476ED-595B-8542-B50D-C134553D5523}"/>
              </a:ext>
            </a:extLst>
          </p:cNvPr>
          <p:cNvSpPr txBox="1">
            <a:spLocks noChangeArrowheads="1"/>
          </p:cNvSpPr>
          <p:nvPr/>
        </p:nvSpPr>
        <p:spPr bwMode="auto">
          <a:xfrm>
            <a:off x="947614" y="1548630"/>
            <a:ext cx="55514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0"/>
              <a:buNone/>
              <a:tabLst/>
              <a:defRPr/>
            </a:pPr>
            <a:r>
              <a:rPr kumimoji="0" lang="en-US" sz="3200" b="0" i="1" u="none" strike="noStrike" kern="0" cap="none" spc="0" normalizeH="0" baseline="0" noProof="0" dirty="0">
                <a:ln>
                  <a:noFill/>
                </a:ln>
                <a:solidFill>
                  <a:srgbClr val="CC0000"/>
                </a:solidFill>
                <a:effectLst/>
                <a:uLnTx/>
                <a:uFillTx/>
                <a:latin typeface="Calibri"/>
                <a:ea typeface="ＭＳ Ｐゴシック" charset="0"/>
              </a:rPr>
              <a:t>HTTP uses TCP:</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client initiates TCP connection (creates socket) to server,  port 80</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server accepts TCP connection from client</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HTTP messages (application-layer protocol messages) exchanged between browser (HTTP client) and Web server (HTTP server)</a:t>
            </a:r>
          </a:p>
          <a:p>
            <a:pPr marL="233363" marR="0" lvl="0" indent="-2333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rPr>
              <a:t>TCP connection closed</a:t>
            </a:r>
          </a:p>
        </p:txBody>
      </p:sp>
      <p:sp>
        <p:nvSpPr>
          <p:cNvPr id="65" name="Rectangle 4">
            <a:extLst>
              <a:ext uri="{FF2B5EF4-FFF2-40B4-BE49-F238E27FC236}">
                <a16:creationId xmlns:a16="http://schemas.microsoft.com/office/drawing/2014/main" id="{1CC4B9E5-1262-0749-B776-9A1B21976CBD}"/>
              </a:ext>
            </a:extLst>
          </p:cNvPr>
          <p:cNvSpPr txBox="1">
            <a:spLocks noChangeArrowheads="1"/>
          </p:cNvSpPr>
          <p:nvPr/>
        </p:nvSpPr>
        <p:spPr bwMode="auto">
          <a:xfrm>
            <a:off x="6909801" y="1582098"/>
            <a:ext cx="5053013" cy="170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HTTP is </a:t>
            </a:r>
            <a:r>
              <a:rPr kumimoji="0" lang="ja-JP" altLang="en-US" sz="3200" b="0" i="1" u="none" strike="noStrike" kern="0" cap="none" spc="0" normalizeH="0" baseline="0" noProof="0">
                <a:ln>
                  <a:noFill/>
                </a:ln>
                <a:solidFill>
                  <a:srgbClr val="CC0000"/>
                </a:solidFill>
                <a:effectLst/>
                <a:uLnTx/>
                <a:uFillTx/>
                <a:latin typeface="Calibri"/>
                <a:ea typeface="ＭＳ Ｐゴシック" panose="020B0600070205080204" pitchFamily="34" charset="-128"/>
              </a:rPr>
              <a:t>“</a:t>
            </a:r>
            <a:r>
              <a:rPr kumimoji="0" lang="en-US" altLang="ja-JP"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rPr>
              <a:t>stateless</a:t>
            </a:r>
            <a:r>
              <a:rPr kumimoji="0" lang="ja-JP" altLang="en-US" sz="3200" b="0" i="1" u="none" strike="noStrike" kern="0" cap="none" spc="0" normalizeH="0" baseline="0" noProof="0">
                <a:ln>
                  <a:noFill/>
                </a:ln>
                <a:solidFill>
                  <a:srgbClr val="CC0000"/>
                </a:solidFill>
                <a:effectLst/>
                <a:uLnTx/>
                <a:uFillTx/>
                <a:latin typeface="Calibri"/>
                <a:ea typeface="ＭＳ Ｐゴシック" panose="020B0600070205080204" pitchFamily="34" charset="-128"/>
              </a:rPr>
              <a:t>”</a:t>
            </a:r>
            <a:endParaRPr kumimoji="0" lang="en-US" altLang="ja-JP" sz="3200" b="0" i="1" u="none" strike="noStrike" kern="0" cap="none" spc="0" normalizeH="0" baseline="0" noProof="0" dirty="0">
              <a:ln>
                <a:noFill/>
              </a:ln>
              <a:solidFill>
                <a:srgbClr val="CC0000"/>
              </a:solidFill>
              <a:effectLst/>
              <a:uLnTx/>
              <a:uFillTx/>
              <a:latin typeface="Calibri"/>
              <a:ea typeface="ＭＳ Ｐゴシック"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server maintains</a:t>
            </a:r>
            <a:r>
              <a:rPr kumimoji="0" lang="en-US" altLang="en-US" sz="2800" b="0" i="1" u="none" strike="noStrike" kern="0" cap="none" spc="0" normalizeH="0" baseline="0" noProof="0" dirty="0">
                <a:ln>
                  <a:noFill/>
                </a:ln>
                <a:solidFill>
                  <a:prstClr val="black"/>
                </a:solidFill>
                <a:effectLst/>
                <a:uLnTx/>
                <a:uFillTx/>
                <a:latin typeface="Calibri"/>
                <a:ea typeface="ＭＳ Ｐゴシック" panose="020B0600070205080204" pitchFamily="34" charset="-128"/>
              </a:rPr>
              <a:t> no </a:t>
            </a:r>
            <a:r>
              <a:rPr kumimoji="0" lang="en-US" altLang="en-US" sz="2800" b="0" i="0" u="none" strike="noStrike" kern="0" cap="none" spc="0" normalizeH="0" baseline="0" noProof="0" dirty="0">
                <a:ln>
                  <a:noFill/>
                </a:ln>
                <a:solidFill>
                  <a:prstClr val="black"/>
                </a:solidFill>
                <a:effectLst/>
                <a:uLnTx/>
                <a:uFillTx/>
                <a:latin typeface="Calibri"/>
                <a:ea typeface="ＭＳ Ｐゴシック" panose="020B0600070205080204" pitchFamily="34" charset="-128"/>
              </a:rPr>
              <a:t>information about past client requests</a:t>
            </a:r>
          </a:p>
        </p:txBody>
      </p:sp>
      <p:grpSp>
        <p:nvGrpSpPr>
          <p:cNvPr id="2" name="Group 1">
            <a:extLst>
              <a:ext uri="{FF2B5EF4-FFF2-40B4-BE49-F238E27FC236}">
                <a16:creationId xmlns:a16="http://schemas.microsoft.com/office/drawing/2014/main" id="{4594DB0D-84CB-6F41-9F45-5FA35ED2C87F}"/>
              </a:ext>
            </a:extLst>
          </p:cNvPr>
          <p:cNvGrpSpPr/>
          <p:nvPr/>
        </p:nvGrpSpPr>
        <p:grpSpPr>
          <a:xfrm>
            <a:off x="6909802" y="3209500"/>
            <a:ext cx="5282198" cy="3248103"/>
            <a:chOff x="6909802" y="3209500"/>
            <a:chExt cx="5282198" cy="3248103"/>
          </a:xfrm>
        </p:grpSpPr>
        <p:sp>
          <p:nvSpPr>
            <p:cNvPr id="63" name="Rectangle 9">
              <a:extLst>
                <a:ext uri="{FF2B5EF4-FFF2-40B4-BE49-F238E27FC236}">
                  <a16:creationId xmlns:a16="http://schemas.microsoft.com/office/drawing/2014/main" id="{74F3501A-F7F5-FD47-A745-1E00F8869416}"/>
                </a:ext>
              </a:extLst>
            </p:cNvPr>
            <p:cNvSpPr>
              <a:spLocks noChangeArrowheads="1"/>
            </p:cNvSpPr>
            <p:nvPr/>
          </p:nvSpPr>
          <p:spPr bwMode="auto">
            <a:xfrm>
              <a:off x="10186403" y="3383184"/>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4" name="Rectangle 7">
              <a:extLst>
                <a:ext uri="{FF2B5EF4-FFF2-40B4-BE49-F238E27FC236}">
                  <a16:creationId xmlns:a16="http://schemas.microsoft.com/office/drawing/2014/main" id="{21466037-84B8-2C47-8046-BD516C96CDEE}"/>
                </a:ext>
              </a:extLst>
            </p:cNvPr>
            <p:cNvSpPr>
              <a:spLocks noChangeArrowheads="1"/>
            </p:cNvSpPr>
            <p:nvPr/>
          </p:nvSpPr>
          <p:spPr bwMode="auto">
            <a:xfrm>
              <a:off x="6909802" y="3449212"/>
              <a:ext cx="5053013" cy="2847974"/>
            </a:xfrm>
            <a:prstGeom prst="rect">
              <a:avLst/>
            </a:prstGeom>
            <a:solidFill>
              <a:srgbClr val="FFFFFF"/>
            </a:solidFill>
            <a:ln w="19050">
              <a:solidFill>
                <a:srgbClr val="CC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5" name="Rectangle 9">
              <a:extLst>
                <a:ext uri="{FF2B5EF4-FFF2-40B4-BE49-F238E27FC236}">
                  <a16:creationId xmlns:a16="http://schemas.microsoft.com/office/drawing/2014/main" id="{132EE02F-99A4-C148-8E27-84A38CF87F2F}"/>
                </a:ext>
              </a:extLst>
            </p:cNvPr>
            <p:cNvSpPr>
              <a:spLocks noChangeArrowheads="1"/>
            </p:cNvSpPr>
            <p:nvPr/>
          </p:nvSpPr>
          <p:spPr bwMode="auto">
            <a:xfrm>
              <a:off x="9795878" y="3287287"/>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6" name="Rectangle 6">
              <a:extLst>
                <a:ext uri="{FF2B5EF4-FFF2-40B4-BE49-F238E27FC236}">
                  <a16:creationId xmlns:a16="http://schemas.microsoft.com/office/drawing/2014/main" id="{64A41E8B-84D6-BE48-B3C9-3F388FD9B677}"/>
                </a:ext>
              </a:extLst>
            </p:cNvPr>
            <p:cNvSpPr>
              <a:spLocks noChangeArrowheads="1"/>
            </p:cNvSpPr>
            <p:nvPr/>
          </p:nvSpPr>
          <p:spPr bwMode="auto">
            <a:xfrm>
              <a:off x="7138987" y="3609628"/>
              <a:ext cx="5053013" cy="284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3333CC"/>
                </a:buClr>
                <a:buSzPct val="85000"/>
                <a:buFont typeface="ZapfDingbats" charset="2"/>
                <a:buNone/>
                <a:tabLst/>
                <a:defRPr/>
              </a:pPr>
              <a:r>
                <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protocols that maintain </a:t>
              </a:r>
              <a:r>
                <a:rPr kumimoji="0" lang="ja-JP" altLang="en-US" sz="2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state</a:t>
              </a:r>
              <a:r>
                <a:rPr kumimoji="0" lang="ja-JP" altLang="en-US" sz="2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 are complex!</a:t>
              </a:r>
            </a:p>
            <a:p>
              <a:pPr marL="342900" marR="0" lvl="0" indent="-342900"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past history (state) must be maintained</a:t>
              </a:r>
            </a:p>
            <a:p>
              <a:pPr marL="342900" marR="0" lvl="0" indent="-342900"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if server/client crashes, their views of </a:t>
              </a:r>
              <a:r>
                <a:rPr kumimoji="0" lang="ja-JP"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state</a:t>
              </a:r>
              <a:r>
                <a:rPr kumimoji="0" lang="ja-JP"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rPr>
                <a:t> may be inconsistent, must be reconciled</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Char char="r"/>
                <a:tabLst/>
                <a:defRPr/>
              </a:pPr>
              <a:endParaRPr kumimoji="0" lang="en-US" altLang="en-US" sz="24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Text Box 8">
              <a:extLst>
                <a:ext uri="{FF2B5EF4-FFF2-40B4-BE49-F238E27FC236}">
                  <a16:creationId xmlns:a16="http://schemas.microsoft.com/office/drawing/2014/main" id="{ADCE3EE0-3E4E-7741-A055-6E8599605060}"/>
                </a:ext>
              </a:extLst>
            </p:cNvPr>
            <p:cNvSpPr txBox="1">
              <a:spLocks noChangeArrowheads="1"/>
            </p:cNvSpPr>
            <p:nvPr/>
          </p:nvSpPr>
          <p:spPr bwMode="auto">
            <a:xfrm>
              <a:off x="9716532" y="3209500"/>
              <a:ext cx="946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aside</a:t>
              </a:r>
            </a:p>
          </p:txBody>
        </p:sp>
      </p:grpSp>
      <p:sp>
        <p:nvSpPr>
          <p:cNvPr id="11" name="Slide Number Placeholder 2">
            <a:extLst>
              <a:ext uri="{FF2B5EF4-FFF2-40B4-BE49-F238E27FC236}">
                <a16:creationId xmlns:a16="http://schemas.microsoft.com/office/drawing/2014/main" id="{F43C0D7C-054F-1B4F-AC91-25A09EF9905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4</a:t>
            </a:fld>
            <a:endParaRPr lang="en-US" dirty="0"/>
          </a:p>
        </p:txBody>
      </p:sp>
    </p:spTree>
    <p:extLst>
      <p:ext uri="{BB962C8B-B14F-4D97-AF65-F5344CB8AC3E}">
        <p14:creationId xmlns:p14="http://schemas.microsoft.com/office/powerpoint/2010/main" val="8261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HTTP connections: two types</a:t>
            </a:r>
            <a:endParaRPr lang="en-US" sz="4400" dirty="0"/>
          </a:p>
        </p:txBody>
      </p:sp>
      <p:sp>
        <p:nvSpPr>
          <p:cNvPr id="11" name="Rectangle 3">
            <a:extLst>
              <a:ext uri="{FF2B5EF4-FFF2-40B4-BE49-F238E27FC236}">
                <a16:creationId xmlns:a16="http://schemas.microsoft.com/office/drawing/2014/main" id="{D0F92E26-A453-3745-8C0F-BF92C1E3A8B6}"/>
              </a:ext>
            </a:extLst>
          </p:cNvPr>
          <p:cNvSpPr txBox="1">
            <a:spLocks noChangeArrowheads="1"/>
          </p:cNvSpPr>
          <p:nvPr/>
        </p:nvSpPr>
        <p:spPr>
          <a:xfrm>
            <a:off x="798690"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Non-persistent HTTP</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most one object sent over TCP connection</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130175" marR="0" lvl="0" indent="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downloading multiple objects required multiple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2" name="Rectangle 4">
            <a:extLst>
              <a:ext uri="{FF2B5EF4-FFF2-40B4-BE49-F238E27FC236}">
                <a16:creationId xmlns:a16="http://schemas.microsoft.com/office/drawing/2014/main" id="{7E46F3CB-B7A2-6C4C-B085-55F383976BB8}"/>
              </a:ext>
            </a:extLst>
          </p:cNvPr>
          <p:cNvSpPr txBox="1">
            <a:spLocks noChangeArrowheads="1"/>
          </p:cNvSpPr>
          <p:nvPr/>
        </p:nvSpPr>
        <p:spPr>
          <a:xfrm>
            <a:off x="6781215"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Persistent HTTP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opened to a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multiple objects can be sent over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single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TCP connection between client, and that server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connection closed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55A10CF-7248-164C-A5EF-FC5AA96E941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11415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dissolve">
                                      <p:cBhvr>
                                        <p:cTn id="10" dur="500"/>
                                        <p:tgtEl>
                                          <p:spTgt spid="11">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dissolve">
                                      <p:cBhvr>
                                        <p:cTn id="13" dur="500"/>
                                        <p:tgtEl>
                                          <p:spTgt spid="11">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dissolve">
                                      <p:cBhvr>
                                        <p:cTn id="16" dur="500"/>
                                        <p:tgtEl>
                                          <p:spTgt spid="1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dissolve">
                                      <p:cBhvr>
                                        <p:cTn id="21" dur="500"/>
                                        <p:tgtEl>
                                          <p:spTgt spid="12">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dissolve">
                                      <p:cBhvr>
                                        <p:cTn id="24" dur="500"/>
                                        <p:tgtEl>
                                          <p:spTgt spid="12">
                                            <p:txEl>
                                              <p:pRg st="2" end="2"/>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dissolve">
                                      <p:cBhvr>
                                        <p:cTn id="2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a:t>
            </a:r>
            <a:endParaRPr lang="en-US" sz="4400" dirty="0"/>
          </a:p>
        </p:txBody>
      </p:sp>
      <p:sp>
        <p:nvSpPr>
          <p:cNvPr id="6" name="Line 11">
            <a:extLst>
              <a:ext uri="{FF2B5EF4-FFF2-40B4-BE49-F238E27FC236}">
                <a16:creationId xmlns:a16="http://schemas.microsoft.com/office/drawing/2014/main" id="{67AC580C-18A4-D247-92B5-6D862101F771}"/>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1301A620-3B2F-B341-BCAC-A3E4F12C85AA}"/>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10" name="Rectangle 4">
            <a:extLst>
              <a:ext uri="{FF2B5EF4-FFF2-40B4-BE49-F238E27FC236}">
                <a16:creationId xmlns:a16="http://schemas.microsoft.com/office/drawing/2014/main" id="{8E22C996-6035-504C-97CC-082C3EAD4AF4}"/>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1a</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initiates TCP connection to HTTP server (process) at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 port 80</a:t>
            </a:r>
          </a:p>
        </p:txBody>
      </p:sp>
      <p:sp>
        <p:nvSpPr>
          <p:cNvPr id="13" name="Rectangle 5">
            <a:extLst>
              <a:ext uri="{FF2B5EF4-FFF2-40B4-BE49-F238E27FC236}">
                <a16:creationId xmlns:a16="http://schemas.microsoft.com/office/drawing/2014/main" id="{4518B9B7-A17A-DD48-BBA8-A1AC04589450}"/>
              </a:ext>
            </a:extLst>
          </p:cNvPr>
          <p:cNvSpPr>
            <a:spLocks noChangeArrowheads="1"/>
          </p:cNvSpPr>
          <p:nvPr/>
        </p:nvSpPr>
        <p:spPr bwMode="auto">
          <a:xfrm>
            <a:off x="1172983" y="4077834"/>
            <a:ext cx="42165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sends HTTP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request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URL) into TCP connection socket. Message indicates that client wants object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someDepartment</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home.index</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AC1983CF-C4CB-FF47-A69D-3E65B8C9682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1b</a:t>
            </a:r>
            <a:r>
              <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server at host </a:t>
            </a:r>
            <a:r>
              <a:rPr kumimoji="0" lang="en-US" altLang="en-US" sz="2000" b="0" i="0" u="none" strike="noStrike" kern="1200" cap="none" spc="0" normalizeH="0" baseline="0" noProof="0" dirty="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waiting for TCP connection at port 80  </a:t>
            </a:r>
            <a:r>
              <a:rPr kumimoji="0"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accepts</a:t>
            </a:r>
            <a:r>
              <a:rPr kumimoji="0" lang="ja-JP"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connection, notifying client</a:t>
            </a: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5" name="Rectangle 7">
            <a:extLst>
              <a:ext uri="{FF2B5EF4-FFF2-40B4-BE49-F238E27FC236}">
                <a16:creationId xmlns:a16="http://schemas.microsoft.com/office/drawing/2014/main" id="{0B2B9504-D191-9144-8C84-929183C16C80}"/>
              </a:ext>
            </a:extLst>
          </p:cNvPr>
          <p:cNvSpPr>
            <a:spLocks noChangeArrowheads="1"/>
          </p:cNvSpPr>
          <p:nvPr/>
        </p:nvSpPr>
        <p:spPr bwMode="auto">
          <a:xfrm>
            <a:off x="6843976" y="4739906"/>
            <a:ext cx="53948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3</a:t>
            </a:r>
            <a:r>
              <a:rPr kumimoji="0" lang="en-US" altLang="en-US" sz="20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 server receives request message, forms </a:t>
            </a:r>
            <a:r>
              <a:rPr kumimoji="0" lang="en-US" altLang="en-US" sz="2400" b="0" i="1"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response message</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containing requested object, and sends message into its socket</a:t>
            </a:r>
            <a:endPar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16" name="Line 9">
            <a:extLst>
              <a:ext uri="{FF2B5EF4-FFF2-40B4-BE49-F238E27FC236}">
                <a16:creationId xmlns:a16="http://schemas.microsoft.com/office/drawing/2014/main" id="{B4DAFA34-3C73-6F47-8061-690804DAF277}"/>
              </a:ext>
            </a:extLst>
          </p:cNvPr>
          <p:cNvSpPr>
            <a:spLocks noChangeShapeType="1"/>
          </p:cNvSpPr>
          <p:nvPr/>
        </p:nvSpPr>
        <p:spPr bwMode="auto">
          <a:xfrm>
            <a:off x="5102530" y="4961816"/>
            <a:ext cx="1800180" cy="60195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0">
            <a:extLst>
              <a:ext uri="{FF2B5EF4-FFF2-40B4-BE49-F238E27FC236}">
                <a16:creationId xmlns:a16="http://schemas.microsoft.com/office/drawing/2014/main" id="{0A9DB4DB-78BB-C14F-903C-4C820480B188}"/>
              </a:ext>
            </a:extLst>
          </p:cNvPr>
          <p:cNvSpPr>
            <a:spLocks noChangeShapeType="1"/>
          </p:cNvSpPr>
          <p:nvPr/>
        </p:nvSpPr>
        <p:spPr bwMode="auto">
          <a:xfrm flipH="1">
            <a:off x="5389517" y="5671992"/>
            <a:ext cx="1410287" cy="89186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2">
            <a:extLst>
              <a:ext uri="{FF2B5EF4-FFF2-40B4-BE49-F238E27FC236}">
                <a16:creationId xmlns:a16="http://schemas.microsoft.com/office/drawing/2014/main" id="{27BF3D34-DFF2-A04F-84F9-CBAE80221F3D}"/>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8D8A0BF5-72E5-9E41-A2AE-DE0F79C9B132}"/>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054521BF-054B-B342-A343-164F3CB503B3}"/>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someDepartment</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home.index</a:t>
            </a:r>
            <a:endPar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Slide Number Placeholder 2">
            <a:extLst>
              <a:ext uri="{FF2B5EF4-FFF2-40B4-BE49-F238E27FC236}">
                <a16:creationId xmlns:a16="http://schemas.microsoft.com/office/drawing/2014/main" id="{FD2215CF-ECE6-6746-8DE5-3833EE2398C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6</a:t>
            </a:fld>
            <a:endParaRPr lang="en-US" dirty="0"/>
          </a:p>
        </p:txBody>
      </p:sp>
    </p:spTree>
    <p:extLst>
      <p:ext uri="{BB962C8B-B14F-4D97-AF65-F5344CB8AC3E}">
        <p14:creationId xmlns:p14="http://schemas.microsoft.com/office/powerpoint/2010/main" val="38052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example (cont.)</a:t>
            </a:r>
            <a:endParaRPr lang="en-US" sz="4400" dirty="0"/>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enters URL:</a:t>
            </a: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(containing text, references to 10 jpeg images)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someDepartment</a:t>
            </a:r>
            <a:r>
              <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0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home.index</a:t>
            </a:r>
            <a:endParaRPr kumimoji="0" lang="en-US" altLang="en-US" sz="20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Rectangle 6">
            <a:extLst>
              <a:ext uri="{FF2B5EF4-FFF2-40B4-BE49-F238E27FC236}">
                <a16:creationId xmlns:a16="http://schemas.microsoft.com/office/drawing/2014/main" id="{F5ECC14E-6AC7-4243-86F2-25BD5F2B8464}"/>
              </a:ext>
            </a:extLst>
          </p:cNvPr>
          <p:cNvSpPr txBox="1">
            <a:spLocks noChangeArrowheads="1"/>
          </p:cNvSpPr>
          <p:nvPr/>
        </p:nvSpPr>
        <p:spPr>
          <a:xfrm>
            <a:off x="798691" y="3200188"/>
            <a:ext cx="5085273" cy="201012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5</a:t>
            </a: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HTTP client receives response message containing html file, displays html.  Parsing html file, finds 10 referenced jpeg  objects</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
            <a:extLst>
              <a:ext uri="{FF2B5EF4-FFF2-40B4-BE49-F238E27FC236}">
                <a16:creationId xmlns:a16="http://schemas.microsoft.com/office/drawing/2014/main" id="{D3260771-3905-E24E-8B12-64D566C6B98F}"/>
              </a:ext>
            </a:extLst>
          </p:cNvPr>
          <p:cNvSpPr>
            <a:spLocks noChangeArrowheads="1"/>
          </p:cNvSpPr>
          <p:nvPr/>
        </p:nvSpPr>
        <p:spPr bwMode="auto">
          <a:xfrm>
            <a:off x="970480" y="485193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6.</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Steps 1-5 repeated for each of 10 jpeg objects</a:t>
            </a:r>
          </a:p>
        </p:txBody>
      </p:sp>
      <p:sp>
        <p:nvSpPr>
          <p:cNvPr id="61" name="Rectangle 8">
            <a:extLst>
              <a:ext uri="{FF2B5EF4-FFF2-40B4-BE49-F238E27FC236}">
                <a16:creationId xmlns:a16="http://schemas.microsoft.com/office/drawing/2014/main" id="{9E1B76BD-C8EB-7245-9B75-E2D499F3E682}"/>
              </a:ext>
            </a:extLst>
          </p:cNvPr>
          <p:cNvSpPr>
            <a:spLocks noChangeArrowheads="1"/>
          </p:cNvSpPr>
          <p:nvPr/>
        </p:nvSpPr>
        <p:spPr bwMode="auto">
          <a:xfrm>
            <a:off x="6706580" y="278236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4.</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server closes TCP connection. </a:t>
            </a:r>
          </a:p>
        </p:txBody>
      </p:sp>
      <p:sp>
        <p:nvSpPr>
          <p:cNvPr id="65" name="Line 17">
            <a:extLst>
              <a:ext uri="{FF2B5EF4-FFF2-40B4-BE49-F238E27FC236}">
                <a16:creationId xmlns:a16="http://schemas.microsoft.com/office/drawing/2014/main" id="{4F85C1F3-F91B-C04C-B746-8E5570895A91}"/>
              </a:ext>
            </a:extLst>
          </p:cNvPr>
          <p:cNvSpPr>
            <a:spLocks noChangeShapeType="1"/>
          </p:cNvSpPr>
          <p:nvPr/>
        </p:nvSpPr>
        <p:spPr bwMode="auto">
          <a:xfrm flipH="1">
            <a:off x="5587465" y="3200187"/>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11">
            <a:extLst>
              <a:ext uri="{FF2B5EF4-FFF2-40B4-BE49-F238E27FC236}">
                <a16:creationId xmlns:a16="http://schemas.microsoft.com/office/drawing/2014/main" id="{F8CE636E-DC4B-BA4E-A771-E70EE904FB25}"/>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Rectangle 13">
            <a:extLst>
              <a:ext uri="{FF2B5EF4-FFF2-40B4-BE49-F238E27FC236}">
                <a16:creationId xmlns:a16="http://schemas.microsoft.com/office/drawing/2014/main" id="{3787AF32-7BD3-C144-BD02-222C4290083B}"/>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Text Box 12">
            <a:extLst>
              <a:ext uri="{FF2B5EF4-FFF2-40B4-BE49-F238E27FC236}">
                <a16:creationId xmlns:a16="http://schemas.microsoft.com/office/drawing/2014/main" id="{B3CFBAD8-5CBD-8B48-A941-3E86D5E65FF6}"/>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62" name="Slide Number Placeholder 2">
            <a:extLst>
              <a:ext uri="{FF2B5EF4-FFF2-40B4-BE49-F238E27FC236}">
                <a16:creationId xmlns:a16="http://schemas.microsoft.com/office/drawing/2014/main" id="{805F15D5-7E9E-E54C-BDFB-FEFBBAA1DBA2}"/>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7</a:t>
            </a:fld>
            <a:endParaRPr lang="en-US" dirty="0"/>
          </a:p>
        </p:txBody>
      </p:sp>
    </p:spTree>
    <p:extLst>
      <p:ext uri="{BB962C8B-B14F-4D97-AF65-F5344CB8AC3E}">
        <p14:creationId xmlns:p14="http://schemas.microsoft.com/office/powerpoint/2010/main" val="21632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dissolve">
                                      <p:cBhvr>
                                        <p:cTn id="15" dur="500"/>
                                        <p:tgtEl>
                                          <p:spTgt spid="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0">
                                            <p:txEl>
                                              <p:pRg st="0" end="0"/>
                                            </p:txEl>
                                          </p:spTgt>
                                        </p:tgtEl>
                                        <p:attrNameLst>
                                          <p:attrName>style.visibility</p:attrName>
                                        </p:attrNameLst>
                                      </p:cBhvr>
                                      <p:to>
                                        <p:strVal val="visible"/>
                                      </p:to>
                                    </p:set>
                                    <p:animEffect transition="in" filter="dissolve">
                                      <p:cBhvr>
                                        <p:cTn id="20"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Non-persistent HTTP: response time</a:t>
            </a:r>
            <a:endParaRPr lang="en-US" sz="4400" dirty="0"/>
          </a:p>
        </p:txBody>
      </p:sp>
      <p:sp>
        <p:nvSpPr>
          <p:cNvPr id="62" name="Rectangle 3">
            <a:extLst>
              <a:ext uri="{FF2B5EF4-FFF2-40B4-BE49-F238E27FC236}">
                <a16:creationId xmlns:a16="http://schemas.microsoft.com/office/drawing/2014/main" id="{6FDB6615-546D-6440-BBC8-3C06990BF0E4}"/>
              </a:ext>
            </a:extLst>
          </p:cNvPr>
          <p:cNvSpPr txBox="1">
            <a:spLocks noChangeArrowheads="1"/>
          </p:cNvSpPr>
          <p:nvPr/>
        </p:nvSpPr>
        <p:spPr>
          <a:xfrm>
            <a:off x="736393" y="1919178"/>
            <a:ext cx="5683502" cy="33373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RTT (definition):</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time for a small packet to travel from client to server and back</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 time (per object):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to initiate TCP connection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for HTTP request and first few bytes of HTTP response to return</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object</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/file transmission time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Line 15">
            <a:extLst>
              <a:ext uri="{FF2B5EF4-FFF2-40B4-BE49-F238E27FC236}">
                <a16:creationId xmlns:a16="http://schemas.microsoft.com/office/drawing/2014/main" id="{4929D219-0DD0-EE4D-B40F-3D0B3F80F653}"/>
              </a:ext>
            </a:extLst>
          </p:cNvPr>
          <p:cNvSpPr>
            <a:spLocks noChangeShapeType="1"/>
          </p:cNvSpPr>
          <p:nvPr/>
        </p:nvSpPr>
        <p:spPr bwMode="auto">
          <a:xfrm>
            <a:off x="8197229" y="2671284"/>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4" name="Line 16">
            <a:extLst>
              <a:ext uri="{FF2B5EF4-FFF2-40B4-BE49-F238E27FC236}">
                <a16:creationId xmlns:a16="http://schemas.microsoft.com/office/drawing/2014/main" id="{8CAAC30A-AACE-CA43-94F8-6356C7DBF909}"/>
              </a:ext>
            </a:extLst>
          </p:cNvPr>
          <p:cNvSpPr>
            <a:spLocks noChangeShapeType="1"/>
          </p:cNvSpPr>
          <p:nvPr/>
        </p:nvSpPr>
        <p:spPr bwMode="auto">
          <a:xfrm>
            <a:off x="9887916" y="2664934"/>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7">
            <a:extLst>
              <a:ext uri="{FF2B5EF4-FFF2-40B4-BE49-F238E27FC236}">
                <a16:creationId xmlns:a16="http://schemas.microsoft.com/office/drawing/2014/main" id="{AF42B5BB-493F-1A4F-A479-A45F6B47212F}"/>
              </a:ext>
            </a:extLst>
          </p:cNvPr>
          <p:cNvSpPr>
            <a:spLocks noChangeShapeType="1"/>
          </p:cNvSpPr>
          <p:nvPr/>
        </p:nvSpPr>
        <p:spPr bwMode="auto">
          <a:xfrm>
            <a:off x="8211516" y="290305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0" name="Line 18">
            <a:extLst>
              <a:ext uri="{FF2B5EF4-FFF2-40B4-BE49-F238E27FC236}">
                <a16:creationId xmlns:a16="http://schemas.microsoft.com/office/drawing/2014/main" id="{C9AE042D-B868-CC49-B9F2-374B1A84C6CD}"/>
              </a:ext>
            </a:extLst>
          </p:cNvPr>
          <p:cNvSpPr>
            <a:spLocks noChangeShapeType="1"/>
          </p:cNvSpPr>
          <p:nvPr/>
        </p:nvSpPr>
        <p:spPr bwMode="auto">
          <a:xfrm flipH="1">
            <a:off x="8197229" y="334120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1" name="Line 19">
            <a:extLst>
              <a:ext uri="{FF2B5EF4-FFF2-40B4-BE49-F238E27FC236}">
                <a16:creationId xmlns:a16="http://schemas.microsoft.com/office/drawing/2014/main" id="{99C22C7D-D82A-5C41-99D1-EA13F124371E}"/>
              </a:ext>
            </a:extLst>
          </p:cNvPr>
          <p:cNvSpPr>
            <a:spLocks noChangeShapeType="1"/>
          </p:cNvSpPr>
          <p:nvPr/>
        </p:nvSpPr>
        <p:spPr bwMode="auto">
          <a:xfrm>
            <a:off x="8205166" y="384920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3" name="AutoShape 21">
            <a:extLst>
              <a:ext uri="{FF2B5EF4-FFF2-40B4-BE49-F238E27FC236}">
                <a16:creationId xmlns:a16="http://schemas.microsoft.com/office/drawing/2014/main" id="{DD02DF36-65CF-F14E-88DF-53BB17EBFDA7}"/>
              </a:ext>
            </a:extLst>
          </p:cNvPr>
          <p:cNvSpPr>
            <a:spLocks/>
          </p:cNvSpPr>
          <p:nvPr/>
        </p:nvSpPr>
        <p:spPr bwMode="auto">
          <a:xfrm>
            <a:off x="9903942" y="4249143"/>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4" name="Text Box 22">
            <a:extLst>
              <a:ext uri="{FF2B5EF4-FFF2-40B4-BE49-F238E27FC236}">
                <a16:creationId xmlns:a16="http://schemas.microsoft.com/office/drawing/2014/main" id="{CCB0A876-D266-4A45-A302-8A1ECD42C715}"/>
              </a:ext>
            </a:extLst>
          </p:cNvPr>
          <p:cNvSpPr txBox="1">
            <a:spLocks noChangeArrowheads="1"/>
          </p:cNvSpPr>
          <p:nvPr/>
        </p:nvSpPr>
        <p:spPr bwMode="auto">
          <a:xfrm>
            <a:off x="9997454" y="3944459"/>
            <a:ext cx="1123577" cy="87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time to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transmit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file</a:t>
            </a:r>
          </a:p>
        </p:txBody>
      </p:sp>
      <p:sp>
        <p:nvSpPr>
          <p:cNvPr id="75" name="Line 23">
            <a:extLst>
              <a:ext uri="{FF2B5EF4-FFF2-40B4-BE49-F238E27FC236}">
                <a16:creationId xmlns:a16="http://schemas.microsoft.com/office/drawing/2014/main" id="{5718D752-EA30-EF40-828E-5D0FFEB1DBD8}"/>
              </a:ext>
            </a:extLst>
          </p:cNvPr>
          <p:cNvSpPr>
            <a:spLocks noChangeShapeType="1"/>
          </p:cNvSpPr>
          <p:nvPr/>
        </p:nvSpPr>
        <p:spPr bwMode="auto">
          <a:xfrm>
            <a:off x="7806704" y="2877659"/>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24">
            <a:extLst>
              <a:ext uri="{FF2B5EF4-FFF2-40B4-BE49-F238E27FC236}">
                <a16:creationId xmlns:a16="http://schemas.microsoft.com/office/drawing/2014/main" id="{8BC58F30-FF48-FF4E-819B-1E40B909576D}"/>
              </a:ext>
            </a:extLst>
          </p:cNvPr>
          <p:cNvSpPr txBox="1">
            <a:spLocks noChangeArrowheads="1"/>
          </p:cNvSpPr>
          <p:nvPr/>
        </p:nvSpPr>
        <p:spPr bwMode="auto">
          <a:xfrm>
            <a:off x="6516660" y="2563010"/>
            <a:ext cx="136370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initiate TCP</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connection</a:t>
            </a:r>
          </a:p>
        </p:txBody>
      </p:sp>
      <p:sp>
        <p:nvSpPr>
          <p:cNvPr id="77" name="AutoShape 25">
            <a:extLst>
              <a:ext uri="{FF2B5EF4-FFF2-40B4-BE49-F238E27FC236}">
                <a16:creationId xmlns:a16="http://schemas.microsoft.com/office/drawing/2014/main" id="{1676996C-B2C6-6440-BDFC-70D850B75C3C}"/>
              </a:ext>
            </a:extLst>
          </p:cNvPr>
          <p:cNvSpPr>
            <a:spLocks/>
          </p:cNvSpPr>
          <p:nvPr/>
        </p:nvSpPr>
        <p:spPr bwMode="auto">
          <a:xfrm>
            <a:off x="7941641" y="2928459"/>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Text Box 26">
            <a:extLst>
              <a:ext uri="{FF2B5EF4-FFF2-40B4-BE49-F238E27FC236}">
                <a16:creationId xmlns:a16="http://schemas.microsoft.com/office/drawing/2014/main" id="{86DB8643-EF07-8F4F-9625-5A4CA4A150AE}"/>
              </a:ext>
            </a:extLst>
          </p:cNvPr>
          <p:cNvSpPr txBox="1">
            <a:spLocks noChangeArrowheads="1"/>
          </p:cNvSpPr>
          <p:nvPr/>
        </p:nvSpPr>
        <p:spPr bwMode="auto">
          <a:xfrm>
            <a:off x="7459041" y="3139596"/>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RTT</a:t>
            </a:r>
          </a:p>
        </p:txBody>
      </p:sp>
      <p:sp>
        <p:nvSpPr>
          <p:cNvPr id="79" name="Line 27">
            <a:extLst>
              <a:ext uri="{FF2B5EF4-FFF2-40B4-BE49-F238E27FC236}">
                <a16:creationId xmlns:a16="http://schemas.microsoft.com/office/drawing/2014/main" id="{981309A0-6209-8843-8011-139102021A78}"/>
              </a:ext>
            </a:extLst>
          </p:cNvPr>
          <p:cNvSpPr>
            <a:spLocks noChangeShapeType="1"/>
          </p:cNvSpPr>
          <p:nvPr/>
        </p:nvSpPr>
        <p:spPr bwMode="auto">
          <a:xfrm>
            <a:off x="7855916" y="3782534"/>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8">
            <a:extLst>
              <a:ext uri="{FF2B5EF4-FFF2-40B4-BE49-F238E27FC236}">
                <a16:creationId xmlns:a16="http://schemas.microsoft.com/office/drawing/2014/main" id="{F8F4F9A2-8F8A-0A49-A582-7B28C50C8027}"/>
              </a:ext>
            </a:extLst>
          </p:cNvPr>
          <p:cNvSpPr txBox="1">
            <a:spLocks noChangeArrowheads="1"/>
          </p:cNvSpPr>
          <p:nvPr/>
        </p:nvSpPr>
        <p:spPr bwMode="auto">
          <a:xfrm>
            <a:off x="6493113" y="3589815"/>
            <a:ext cx="1969956"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request file</a:t>
            </a:r>
          </a:p>
        </p:txBody>
      </p:sp>
      <p:sp>
        <p:nvSpPr>
          <p:cNvPr id="81" name="AutoShape 29">
            <a:extLst>
              <a:ext uri="{FF2B5EF4-FFF2-40B4-BE49-F238E27FC236}">
                <a16:creationId xmlns:a16="http://schemas.microsoft.com/office/drawing/2014/main" id="{38B5D7F5-BB3A-C042-A65C-E340A56B8131}"/>
              </a:ext>
            </a:extLst>
          </p:cNvPr>
          <p:cNvSpPr>
            <a:spLocks/>
          </p:cNvSpPr>
          <p:nvPr/>
        </p:nvSpPr>
        <p:spPr bwMode="auto">
          <a:xfrm>
            <a:off x="7947991" y="3838096"/>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2" name="Text Box 30">
            <a:extLst>
              <a:ext uri="{FF2B5EF4-FFF2-40B4-BE49-F238E27FC236}">
                <a16:creationId xmlns:a16="http://schemas.microsoft.com/office/drawing/2014/main" id="{F6FF37B4-B442-4047-946B-77B07E91C983}"/>
              </a:ext>
            </a:extLst>
          </p:cNvPr>
          <p:cNvSpPr txBox="1">
            <a:spLocks noChangeArrowheads="1"/>
          </p:cNvSpPr>
          <p:nvPr/>
        </p:nvSpPr>
        <p:spPr bwMode="auto">
          <a:xfrm>
            <a:off x="7478091" y="4061934"/>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RTT</a:t>
            </a:r>
          </a:p>
        </p:txBody>
      </p:sp>
      <p:sp>
        <p:nvSpPr>
          <p:cNvPr id="83" name="Line 35">
            <a:extLst>
              <a:ext uri="{FF2B5EF4-FFF2-40B4-BE49-F238E27FC236}">
                <a16:creationId xmlns:a16="http://schemas.microsoft.com/office/drawing/2014/main" id="{1D97958B-3B35-E742-B7C6-848FC7C172D7}"/>
              </a:ext>
            </a:extLst>
          </p:cNvPr>
          <p:cNvSpPr>
            <a:spLocks noChangeShapeType="1"/>
          </p:cNvSpPr>
          <p:nvPr/>
        </p:nvSpPr>
        <p:spPr bwMode="auto">
          <a:xfrm flipH="1">
            <a:off x="7818988" y="4805006"/>
            <a:ext cx="361323" cy="2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4" name="Text Box 36">
            <a:extLst>
              <a:ext uri="{FF2B5EF4-FFF2-40B4-BE49-F238E27FC236}">
                <a16:creationId xmlns:a16="http://schemas.microsoft.com/office/drawing/2014/main" id="{24A3B2D9-8989-434A-9FC2-223A7BF47D9C}"/>
              </a:ext>
            </a:extLst>
          </p:cNvPr>
          <p:cNvSpPr txBox="1">
            <a:spLocks noChangeArrowheads="1"/>
          </p:cNvSpPr>
          <p:nvPr/>
        </p:nvSpPr>
        <p:spPr bwMode="auto">
          <a:xfrm>
            <a:off x="6405684" y="4617233"/>
            <a:ext cx="1647627"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file received</a:t>
            </a:r>
          </a:p>
        </p:txBody>
      </p:sp>
      <p:sp>
        <p:nvSpPr>
          <p:cNvPr id="85" name="Text Box 37">
            <a:extLst>
              <a:ext uri="{FF2B5EF4-FFF2-40B4-BE49-F238E27FC236}">
                <a16:creationId xmlns:a16="http://schemas.microsoft.com/office/drawing/2014/main" id="{5F7EC06B-E293-DF46-888B-439F61ED3140}"/>
              </a:ext>
            </a:extLst>
          </p:cNvPr>
          <p:cNvSpPr txBox="1">
            <a:spLocks noChangeArrowheads="1"/>
          </p:cNvSpPr>
          <p:nvPr/>
        </p:nvSpPr>
        <p:spPr bwMode="auto">
          <a:xfrm>
            <a:off x="7971804" y="5517671"/>
            <a:ext cx="663964"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time</a:t>
            </a:r>
          </a:p>
        </p:txBody>
      </p:sp>
      <p:sp>
        <p:nvSpPr>
          <p:cNvPr id="86" name="Text Box 38">
            <a:extLst>
              <a:ext uri="{FF2B5EF4-FFF2-40B4-BE49-F238E27FC236}">
                <a16:creationId xmlns:a16="http://schemas.microsoft.com/office/drawing/2014/main" id="{29F1D00D-DC1A-684B-8E6D-3829DD416398}"/>
              </a:ext>
            </a:extLst>
          </p:cNvPr>
          <p:cNvSpPr txBox="1">
            <a:spLocks noChangeArrowheads="1"/>
          </p:cNvSpPr>
          <p:nvPr/>
        </p:nvSpPr>
        <p:spPr bwMode="auto">
          <a:xfrm>
            <a:off x="9649791" y="5500209"/>
            <a:ext cx="663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time</a:t>
            </a:r>
          </a:p>
        </p:txBody>
      </p:sp>
      <p:grpSp>
        <p:nvGrpSpPr>
          <p:cNvPr id="87" name="Group 43">
            <a:extLst>
              <a:ext uri="{FF2B5EF4-FFF2-40B4-BE49-F238E27FC236}">
                <a16:creationId xmlns:a16="http://schemas.microsoft.com/office/drawing/2014/main" id="{541F6086-47C8-874D-8AA5-F7E42EE4D031}"/>
              </a:ext>
            </a:extLst>
          </p:cNvPr>
          <p:cNvGrpSpPr>
            <a:grpSpLocks/>
          </p:cNvGrpSpPr>
          <p:nvPr/>
        </p:nvGrpSpPr>
        <p:grpSpPr bwMode="auto">
          <a:xfrm>
            <a:off x="9687891" y="1898171"/>
            <a:ext cx="423863" cy="684213"/>
            <a:chOff x="4140" y="429"/>
            <a:chExt cx="1425" cy="2396"/>
          </a:xfrm>
        </p:grpSpPr>
        <p:sp>
          <p:nvSpPr>
            <p:cNvPr id="88" name="Freeform 44">
              <a:extLst>
                <a:ext uri="{FF2B5EF4-FFF2-40B4-BE49-F238E27FC236}">
                  <a16:creationId xmlns:a16="http://schemas.microsoft.com/office/drawing/2014/main" id="{6DAF6B62-B819-F74E-96B5-61332060022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Rectangle 45">
              <a:extLst>
                <a:ext uri="{FF2B5EF4-FFF2-40B4-BE49-F238E27FC236}">
                  <a16:creationId xmlns:a16="http://schemas.microsoft.com/office/drawing/2014/main" id="{50F7D37B-F313-5C49-8576-42FF33D8D98D}"/>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0" name="Freeform 46">
              <a:extLst>
                <a:ext uri="{FF2B5EF4-FFF2-40B4-BE49-F238E27FC236}">
                  <a16:creationId xmlns:a16="http://schemas.microsoft.com/office/drawing/2014/main" id="{87E40F45-93DC-2B4E-ADDC-55D37D40B97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Freeform 47">
              <a:extLst>
                <a:ext uri="{FF2B5EF4-FFF2-40B4-BE49-F238E27FC236}">
                  <a16:creationId xmlns:a16="http://schemas.microsoft.com/office/drawing/2014/main" id="{7B112D55-79F9-1F4D-B446-8C88751FFEC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2" name="Rectangle 48">
              <a:extLst>
                <a:ext uri="{FF2B5EF4-FFF2-40B4-BE49-F238E27FC236}">
                  <a16:creationId xmlns:a16="http://schemas.microsoft.com/office/drawing/2014/main" id="{956D8EF0-FF87-9E4B-887E-2B313EF776BD}"/>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3" name="Group 49">
              <a:extLst>
                <a:ext uri="{FF2B5EF4-FFF2-40B4-BE49-F238E27FC236}">
                  <a16:creationId xmlns:a16="http://schemas.microsoft.com/office/drawing/2014/main" id="{66F581E1-4301-C04A-BC92-0FE36983E299}"/>
                </a:ext>
              </a:extLst>
            </p:cNvPr>
            <p:cNvGrpSpPr>
              <a:grpSpLocks/>
            </p:cNvGrpSpPr>
            <p:nvPr/>
          </p:nvGrpSpPr>
          <p:grpSpPr bwMode="auto">
            <a:xfrm>
              <a:off x="4749" y="668"/>
              <a:ext cx="581" cy="145"/>
              <a:chOff x="614" y="2568"/>
              <a:chExt cx="725" cy="139"/>
            </a:xfrm>
          </p:grpSpPr>
          <p:sp>
            <p:nvSpPr>
              <p:cNvPr id="118" name="AutoShape 50">
                <a:extLst>
                  <a:ext uri="{FF2B5EF4-FFF2-40B4-BE49-F238E27FC236}">
                    <a16:creationId xmlns:a16="http://schemas.microsoft.com/office/drawing/2014/main" id="{060EE10F-40BB-F147-A18B-D592D49006F2}"/>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9" name="AutoShape 51">
                <a:extLst>
                  <a:ext uri="{FF2B5EF4-FFF2-40B4-BE49-F238E27FC236}">
                    <a16:creationId xmlns:a16="http://schemas.microsoft.com/office/drawing/2014/main" id="{964C81AE-2600-6248-820C-48DB107C0AC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4" name="Rectangle 52">
              <a:extLst>
                <a:ext uri="{FF2B5EF4-FFF2-40B4-BE49-F238E27FC236}">
                  <a16:creationId xmlns:a16="http://schemas.microsoft.com/office/drawing/2014/main" id="{0B3B5D85-0106-D947-B9AB-3DEF402BDE7F}"/>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5" name="Group 53">
              <a:extLst>
                <a:ext uri="{FF2B5EF4-FFF2-40B4-BE49-F238E27FC236}">
                  <a16:creationId xmlns:a16="http://schemas.microsoft.com/office/drawing/2014/main" id="{21E327E2-0D3F-BB45-88FA-94BE82472324}"/>
                </a:ext>
              </a:extLst>
            </p:cNvPr>
            <p:cNvGrpSpPr>
              <a:grpSpLocks/>
            </p:cNvGrpSpPr>
            <p:nvPr/>
          </p:nvGrpSpPr>
          <p:grpSpPr bwMode="auto">
            <a:xfrm>
              <a:off x="4747" y="994"/>
              <a:ext cx="581" cy="134"/>
              <a:chOff x="614" y="2568"/>
              <a:chExt cx="725" cy="139"/>
            </a:xfrm>
          </p:grpSpPr>
          <p:sp>
            <p:nvSpPr>
              <p:cNvPr id="116" name="AutoShape 54">
                <a:extLst>
                  <a:ext uri="{FF2B5EF4-FFF2-40B4-BE49-F238E27FC236}">
                    <a16:creationId xmlns:a16="http://schemas.microsoft.com/office/drawing/2014/main" id="{A09779CB-5E1C-FF46-9276-B827DEE6BD99}"/>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7" name="AutoShape 55">
                <a:extLst>
                  <a:ext uri="{FF2B5EF4-FFF2-40B4-BE49-F238E27FC236}">
                    <a16:creationId xmlns:a16="http://schemas.microsoft.com/office/drawing/2014/main" id="{67162A33-48AB-8447-8BA1-9899B1EFA707}"/>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6" name="Rectangle 56">
              <a:extLst>
                <a:ext uri="{FF2B5EF4-FFF2-40B4-BE49-F238E27FC236}">
                  <a16:creationId xmlns:a16="http://schemas.microsoft.com/office/drawing/2014/main" id="{C0727CA6-9309-D04B-829F-614EF5BEA353}"/>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7" name="Rectangle 57">
              <a:extLst>
                <a:ext uri="{FF2B5EF4-FFF2-40B4-BE49-F238E27FC236}">
                  <a16:creationId xmlns:a16="http://schemas.microsoft.com/office/drawing/2014/main" id="{17B7496E-619F-B745-A3B6-4EDDE39B5208}"/>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8" name="Group 58">
              <a:extLst>
                <a:ext uri="{FF2B5EF4-FFF2-40B4-BE49-F238E27FC236}">
                  <a16:creationId xmlns:a16="http://schemas.microsoft.com/office/drawing/2014/main" id="{B3F5CCBA-FB37-F741-A1BE-6A326312ABBC}"/>
                </a:ext>
              </a:extLst>
            </p:cNvPr>
            <p:cNvGrpSpPr>
              <a:grpSpLocks/>
            </p:cNvGrpSpPr>
            <p:nvPr/>
          </p:nvGrpSpPr>
          <p:grpSpPr bwMode="auto">
            <a:xfrm>
              <a:off x="4735" y="1627"/>
              <a:ext cx="582" cy="151"/>
              <a:chOff x="614" y="2568"/>
              <a:chExt cx="725" cy="139"/>
            </a:xfrm>
          </p:grpSpPr>
          <p:sp>
            <p:nvSpPr>
              <p:cNvPr id="114" name="AutoShape 59">
                <a:extLst>
                  <a:ext uri="{FF2B5EF4-FFF2-40B4-BE49-F238E27FC236}">
                    <a16:creationId xmlns:a16="http://schemas.microsoft.com/office/drawing/2014/main" id="{DEAAF06F-764B-A04C-A4F4-4AF808C89F06}"/>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5" name="AutoShape 60">
                <a:extLst>
                  <a:ext uri="{FF2B5EF4-FFF2-40B4-BE49-F238E27FC236}">
                    <a16:creationId xmlns:a16="http://schemas.microsoft.com/office/drawing/2014/main" id="{73A61CB6-ED08-FD4B-8F83-3336B8F8272F}"/>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9" name="Freeform 61">
              <a:extLst>
                <a:ext uri="{FF2B5EF4-FFF2-40B4-BE49-F238E27FC236}">
                  <a16:creationId xmlns:a16="http://schemas.microsoft.com/office/drawing/2014/main" id="{1AB063BC-5497-FD41-9B58-4C27970B62E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00" name="Group 62">
              <a:extLst>
                <a:ext uri="{FF2B5EF4-FFF2-40B4-BE49-F238E27FC236}">
                  <a16:creationId xmlns:a16="http://schemas.microsoft.com/office/drawing/2014/main" id="{20634D40-DCFD-8449-B684-70B31A9B350D}"/>
                </a:ext>
              </a:extLst>
            </p:cNvPr>
            <p:cNvGrpSpPr>
              <a:grpSpLocks/>
            </p:cNvGrpSpPr>
            <p:nvPr/>
          </p:nvGrpSpPr>
          <p:grpSpPr bwMode="auto">
            <a:xfrm>
              <a:off x="4739" y="1327"/>
              <a:ext cx="582" cy="139"/>
              <a:chOff x="614" y="2568"/>
              <a:chExt cx="725" cy="139"/>
            </a:xfrm>
          </p:grpSpPr>
          <p:sp>
            <p:nvSpPr>
              <p:cNvPr id="112" name="AutoShape 63">
                <a:extLst>
                  <a:ext uri="{FF2B5EF4-FFF2-40B4-BE49-F238E27FC236}">
                    <a16:creationId xmlns:a16="http://schemas.microsoft.com/office/drawing/2014/main" id="{F58EC583-5702-1E4B-A6F2-1309BD877BAA}"/>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3" name="AutoShape 64">
                <a:extLst>
                  <a:ext uri="{FF2B5EF4-FFF2-40B4-BE49-F238E27FC236}">
                    <a16:creationId xmlns:a16="http://schemas.microsoft.com/office/drawing/2014/main" id="{DB3DA62B-8007-4E4C-93B9-0F102F104C19}"/>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101" name="Rectangle 65">
              <a:extLst>
                <a:ext uri="{FF2B5EF4-FFF2-40B4-BE49-F238E27FC236}">
                  <a16:creationId xmlns:a16="http://schemas.microsoft.com/office/drawing/2014/main" id="{C31A2516-63E0-E740-AE1D-B59F6C97699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2" name="Freeform 66">
              <a:extLst>
                <a:ext uri="{FF2B5EF4-FFF2-40B4-BE49-F238E27FC236}">
                  <a16:creationId xmlns:a16="http://schemas.microsoft.com/office/drawing/2014/main" id="{B8246D8C-6855-C044-A8BA-8F170062CBC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3" name="Freeform 67">
              <a:extLst>
                <a:ext uri="{FF2B5EF4-FFF2-40B4-BE49-F238E27FC236}">
                  <a16:creationId xmlns:a16="http://schemas.microsoft.com/office/drawing/2014/main" id="{924E847A-F4E0-DA4B-8D4E-A56FEAA6913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val 68">
              <a:extLst>
                <a:ext uri="{FF2B5EF4-FFF2-40B4-BE49-F238E27FC236}">
                  <a16:creationId xmlns:a16="http://schemas.microsoft.com/office/drawing/2014/main" id="{8CAE9087-3C8E-F24B-A512-CEB1940F02B6}"/>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5" name="Freeform 69">
              <a:extLst>
                <a:ext uri="{FF2B5EF4-FFF2-40B4-BE49-F238E27FC236}">
                  <a16:creationId xmlns:a16="http://schemas.microsoft.com/office/drawing/2014/main" id="{2AB5FE84-419E-EB41-B46F-B90EA8215F8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6" name="AutoShape 70">
              <a:extLst>
                <a:ext uri="{FF2B5EF4-FFF2-40B4-BE49-F238E27FC236}">
                  <a16:creationId xmlns:a16="http://schemas.microsoft.com/office/drawing/2014/main" id="{5044997C-6434-1F4E-951A-58848E528421}"/>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7" name="AutoShape 71">
              <a:extLst>
                <a:ext uri="{FF2B5EF4-FFF2-40B4-BE49-F238E27FC236}">
                  <a16:creationId xmlns:a16="http://schemas.microsoft.com/office/drawing/2014/main" id="{E0E22BAF-7B23-B44C-827B-153E00211A92}"/>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E772A220-7A72-DF4C-B4F3-72E6DDF1F7AC}"/>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9" name="Oval 73">
              <a:extLst>
                <a:ext uri="{FF2B5EF4-FFF2-40B4-BE49-F238E27FC236}">
                  <a16:creationId xmlns:a16="http://schemas.microsoft.com/office/drawing/2014/main" id="{E52F28FE-19A0-E943-AE0B-DEEA922220F8}"/>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10" name="Oval 74">
              <a:extLst>
                <a:ext uri="{FF2B5EF4-FFF2-40B4-BE49-F238E27FC236}">
                  <a16:creationId xmlns:a16="http://schemas.microsoft.com/office/drawing/2014/main" id="{679A21A4-960E-C240-991F-7A91E9D33D9E}"/>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1" name="Rectangle 75">
              <a:extLst>
                <a:ext uri="{FF2B5EF4-FFF2-40B4-BE49-F238E27FC236}">
                  <a16:creationId xmlns:a16="http://schemas.microsoft.com/office/drawing/2014/main" id="{5FE7BC29-1F3A-FC4D-B0A8-E7C985E2199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120" name="Group 76">
            <a:extLst>
              <a:ext uri="{FF2B5EF4-FFF2-40B4-BE49-F238E27FC236}">
                <a16:creationId xmlns:a16="http://schemas.microsoft.com/office/drawing/2014/main" id="{ACB35F9B-E584-6A4C-A928-821626F2884C}"/>
              </a:ext>
            </a:extLst>
          </p:cNvPr>
          <p:cNvGrpSpPr>
            <a:grpSpLocks/>
          </p:cNvGrpSpPr>
          <p:nvPr/>
        </p:nvGrpSpPr>
        <p:grpSpPr bwMode="auto">
          <a:xfrm>
            <a:off x="7686054" y="1920396"/>
            <a:ext cx="698500" cy="709613"/>
            <a:chOff x="-44" y="1473"/>
            <a:chExt cx="981" cy="1105"/>
          </a:xfrm>
        </p:grpSpPr>
        <p:pic>
          <p:nvPicPr>
            <p:cNvPr id="121" name="Picture 77" descr="desktop_computer_stylized_medium">
              <a:extLst>
                <a:ext uri="{FF2B5EF4-FFF2-40B4-BE49-F238E27FC236}">
                  <a16:creationId xmlns:a16="http://schemas.microsoft.com/office/drawing/2014/main" id="{C2C6AD66-1148-CD4D-99F7-5C6A689E2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8">
              <a:extLst>
                <a:ext uri="{FF2B5EF4-FFF2-40B4-BE49-F238E27FC236}">
                  <a16:creationId xmlns:a16="http://schemas.microsoft.com/office/drawing/2014/main" id="{40C43405-EE8F-6348-9658-64CCF319FF4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1">
            <a:extLst>
              <a:ext uri="{FF2B5EF4-FFF2-40B4-BE49-F238E27FC236}">
                <a16:creationId xmlns:a16="http://schemas.microsoft.com/office/drawing/2014/main" id="{2D3ED81E-7823-0B47-8E02-97411E72ACFD}"/>
              </a:ext>
            </a:extLst>
          </p:cNvPr>
          <p:cNvSpPr/>
          <p:nvPr/>
        </p:nvSpPr>
        <p:spPr>
          <a:xfrm>
            <a:off x="8188984" y="4246818"/>
            <a:ext cx="1700270" cy="558188"/>
          </a:xfrm>
          <a:custGeom>
            <a:avLst/>
            <a:gdLst>
              <a:gd name="connsiteX0" fmla="*/ 0 w 1700270"/>
              <a:gd name="connsiteY0" fmla="*/ 389262 h 543498"/>
              <a:gd name="connsiteX1" fmla="*/ 1700270 w 1700270"/>
              <a:gd name="connsiteY1" fmla="*/ 0 h 543498"/>
              <a:gd name="connsiteX2" fmla="*/ 1696598 w 1700270"/>
              <a:gd name="connsiteY2" fmla="*/ 176269 h 543498"/>
              <a:gd name="connsiteX3" fmla="*/ 0 w 1700270"/>
              <a:gd name="connsiteY3" fmla="*/ 543498 h 543498"/>
              <a:gd name="connsiteX4" fmla="*/ 0 w 1700270"/>
              <a:gd name="connsiteY4" fmla="*/ 389262 h 543498"/>
              <a:gd name="connsiteX0" fmla="*/ 0 w 1700270"/>
              <a:gd name="connsiteY0" fmla="*/ 389262 h 558188"/>
              <a:gd name="connsiteX1" fmla="*/ 1700270 w 1700270"/>
              <a:gd name="connsiteY1" fmla="*/ 0 h 558188"/>
              <a:gd name="connsiteX2" fmla="*/ 1696598 w 1700270"/>
              <a:gd name="connsiteY2" fmla="*/ 176269 h 558188"/>
              <a:gd name="connsiteX3" fmla="*/ 7344 w 1700270"/>
              <a:gd name="connsiteY3" fmla="*/ 558188 h 558188"/>
              <a:gd name="connsiteX4" fmla="*/ 0 w 1700270"/>
              <a:gd name="connsiteY4" fmla="*/ 389262 h 55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70" h="558188">
                <a:moveTo>
                  <a:pt x="0" y="389262"/>
                </a:moveTo>
                <a:lnTo>
                  <a:pt x="1700270" y="0"/>
                </a:lnTo>
                <a:lnTo>
                  <a:pt x="1696598" y="176269"/>
                </a:lnTo>
                <a:lnTo>
                  <a:pt x="7344" y="558188"/>
                </a:lnTo>
                <a:lnTo>
                  <a:pt x="0" y="389262"/>
                </a:lnTo>
                <a:close/>
              </a:path>
            </a:pathLst>
          </a:custGeom>
          <a:solidFill>
            <a:srgbClr val="0000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AutoShape 21">
            <a:extLst>
              <a:ext uri="{FF2B5EF4-FFF2-40B4-BE49-F238E27FC236}">
                <a16:creationId xmlns:a16="http://schemas.microsoft.com/office/drawing/2014/main" id="{B46E8531-A1AB-F94F-83A6-88018FC274AE}"/>
              </a:ext>
            </a:extLst>
          </p:cNvPr>
          <p:cNvSpPr>
            <a:spLocks/>
          </p:cNvSpPr>
          <p:nvPr/>
        </p:nvSpPr>
        <p:spPr bwMode="auto">
          <a:xfrm flipH="1" flipV="1">
            <a:off x="8069711" y="4643267"/>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 name="TextBox 3">
            <a:extLst>
              <a:ext uri="{FF2B5EF4-FFF2-40B4-BE49-F238E27FC236}">
                <a16:creationId xmlns:a16="http://schemas.microsoft.com/office/drawing/2014/main" id="{C4BF7570-9992-2546-969B-3F60B086818E}"/>
              </a:ext>
            </a:extLst>
          </p:cNvPr>
          <p:cNvSpPr txBox="1"/>
          <p:nvPr/>
        </p:nvSpPr>
        <p:spPr>
          <a:xfrm>
            <a:off x="1056514" y="5919854"/>
            <a:ext cx="925724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Non-persistent HTTP response time =  2RTT+ file transmission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5" name="Slide Number Placeholder 2">
            <a:extLst>
              <a:ext uri="{FF2B5EF4-FFF2-40B4-BE49-F238E27FC236}">
                <a16:creationId xmlns:a16="http://schemas.microsoft.com/office/drawing/2014/main" id="{7E482904-1521-274F-AE73-DF7E96ACE75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8</a:t>
            </a:fld>
            <a:endParaRPr lang="en-US" dirty="0"/>
          </a:p>
        </p:txBody>
      </p:sp>
    </p:spTree>
    <p:extLst>
      <p:ext uri="{BB962C8B-B14F-4D97-AF65-F5344CB8AC3E}">
        <p14:creationId xmlns:p14="http://schemas.microsoft.com/office/powerpoint/2010/main" val="287471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dissolve">
                                      <p:cBhvr>
                                        <p:cTn id="7" dur="500"/>
                                        <p:tgtEl>
                                          <p:spTgt spid="6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2">
                                            <p:txEl>
                                              <p:pRg st="2" end="2"/>
                                            </p:txEl>
                                          </p:spTgt>
                                        </p:tgtEl>
                                        <p:attrNameLst>
                                          <p:attrName>style.visibility</p:attrName>
                                        </p:attrNameLst>
                                      </p:cBhvr>
                                      <p:to>
                                        <p:strVal val="visible"/>
                                      </p:to>
                                    </p:set>
                                    <p:animEffect transition="in" filter="dissolve">
                                      <p:cBhvr>
                                        <p:cTn id="10" dur="500"/>
                                        <p:tgtEl>
                                          <p:spTgt spid="62">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2">
                                            <p:txEl>
                                              <p:pRg st="3" end="3"/>
                                            </p:txEl>
                                          </p:spTgt>
                                        </p:tgtEl>
                                        <p:attrNameLst>
                                          <p:attrName>style.visibility</p:attrName>
                                        </p:attrNameLst>
                                      </p:cBhvr>
                                      <p:to>
                                        <p:strVal val="visible"/>
                                      </p:to>
                                    </p:set>
                                    <p:animEffect transition="in" filter="dissolve">
                                      <p:cBhvr>
                                        <p:cTn id="13" dur="500"/>
                                        <p:tgtEl>
                                          <p:spTgt spid="62">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2">
                                            <p:txEl>
                                              <p:pRg st="4" end="4"/>
                                            </p:txEl>
                                          </p:spTgt>
                                        </p:tgtEl>
                                        <p:attrNameLst>
                                          <p:attrName>style.visibility</p:attrName>
                                        </p:attrNameLst>
                                      </p:cBhvr>
                                      <p:to>
                                        <p:strVal val="visible"/>
                                      </p:to>
                                    </p:set>
                                    <p:animEffect transition="in" filter="dissolve">
                                      <p:cBhvr>
                                        <p:cTn id="16" dur="500"/>
                                        <p:tgtEl>
                                          <p:spTgt spid="6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dirty="0">
                <a:cs typeface="Calibri" panose="020F0502020204030204" pitchFamily="34" charset="0"/>
              </a:rPr>
              <a:t>Persistent HTTP </a:t>
            </a:r>
            <a:r>
              <a:rPr lang="en-US" altLang="en-US" sz="3200" dirty="0">
                <a:cs typeface="Calibri" panose="020F0502020204030204" pitchFamily="34" charset="0"/>
              </a:rPr>
              <a:t>(HTTP 1.1)</a:t>
            </a:r>
            <a:endParaRPr lang="en-US" sz="4400" dirty="0"/>
          </a:p>
        </p:txBody>
      </p:sp>
      <p:sp>
        <p:nvSpPr>
          <p:cNvPr id="6" name="Rectangle 3">
            <a:extLst>
              <a:ext uri="{FF2B5EF4-FFF2-40B4-BE49-F238E27FC236}">
                <a16:creationId xmlns:a16="http://schemas.microsoft.com/office/drawing/2014/main" id="{FB14C937-79C9-6642-8B0C-15F130B4AF98}"/>
              </a:ext>
            </a:extLst>
          </p:cNvPr>
          <p:cNvSpPr txBox="1">
            <a:spLocks noChangeArrowheads="1"/>
          </p:cNvSpPr>
          <p:nvPr/>
        </p:nvSpPr>
        <p:spPr>
          <a:xfrm>
            <a:off x="798691" y="1401764"/>
            <a:ext cx="516554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Non-persistent HTTP issues:</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requires 2 RTTs per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OS overhead for </a:t>
            </a:r>
            <a:r>
              <a:rPr kumimoji="0" lang="en-US" sz="2800" b="0" i="1" u="none" strike="noStrike" kern="1200" cap="none" spc="0" normalizeH="0" baseline="0" noProof="0" dirty="0">
                <a:ln>
                  <a:noFill/>
                </a:ln>
                <a:solidFill>
                  <a:prstClr val="black"/>
                </a:solidFill>
                <a:effectLst/>
                <a:uLnTx/>
                <a:uFillTx/>
                <a:latin typeface="Calibri"/>
                <a:ea typeface="+mn-ea"/>
                <a:cs typeface="+mn-cs"/>
              </a:rPr>
              <a:t>each</a:t>
            </a:r>
            <a:r>
              <a:rPr kumimoji="0" lang="en-US" sz="2800" b="0" i="0" u="none" strike="noStrike" kern="1200" cap="none" spc="0" normalizeH="0" baseline="0" noProof="0" dirty="0">
                <a:ln>
                  <a:noFill/>
                </a:ln>
                <a:solidFill>
                  <a:prstClr val="black"/>
                </a:solidFill>
                <a:effectLst/>
                <a:uLnTx/>
                <a:uFillTx/>
                <a:latin typeface="Calibri"/>
                <a:ea typeface="+mn-ea"/>
                <a:cs typeface="+mn-cs"/>
              </a:rPr>
              <a:t> TCP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browsers often open multiple parallel TCP connections to fetch referenced objects in parallel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10">
            <a:extLst>
              <a:ext uri="{FF2B5EF4-FFF2-40B4-BE49-F238E27FC236}">
                <a16:creationId xmlns:a16="http://schemas.microsoft.com/office/drawing/2014/main" id="{996C596E-CBDC-1641-AE54-06AC7ADF3759}"/>
              </a:ext>
            </a:extLst>
          </p:cNvPr>
          <p:cNvSpPr txBox="1">
            <a:spLocks noChangeArrowheads="1"/>
          </p:cNvSpPr>
          <p:nvPr/>
        </p:nvSpPr>
        <p:spPr>
          <a:xfrm>
            <a:off x="6227762" y="1414463"/>
            <a:ext cx="573505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Persistent  HTTP </a:t>
            </a:r>
            <a:r>
              <a:rPr kumimoji="0" lang="en-US" sz="2400" b="0" i="1" u="none" strike="noStrike" kern="1200" cap="none" spc="0" normalizeH="0" baseline="0" noProof="0" dirty="0">
                <a:ln>
                  <a:noFill/>
                </a:ln>
                <a:solidFill>
                  <a:srgbClr val="CC0000"/>
                </a:solidFill>
                <a:effectLst/>
                <a:uLnTx/>
                <a:uFillTx/>
                <a:latin typeface="Calibri"/>
                <a:ea typeface="+mn-ea"/>
                <a:cs typeface="+mn-cs"/>
              </a:rPr>
              <a:t>(HTTP1.1):</a:t>
            </a:r>
            <a:endParaRPr kumimoji="0" lang="en-US" sz="3200" b="0" i="1" u="none" strike="noStrike" kern="1200" cap="none" spc="0" normalizeH="0" baseline="0" noProof="0" dirty="0">
              <a:ln>
                <a:noFill/>
              </a:ln>
              <a:solidFill>
                <a:srgbClr val="CC0000"/>
              </a:solidFill>
              <a:effectLst/>
              <a:uLnTx/>
              <a:uFillTx/>
              <a:latin typeface="Calibri"/>
              <a:ea typeface="+mn-ea"/>
              <a:cs typeface="+mn-cs"/>
            </a:endParaRP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server leaves connection open after sending response</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subsequent HTTP messages  between same client/server sent over open connection</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 sends requests as soon as it encounters a referenced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as little as one RTT for all the referenced objects (cutting response time in half)</a:t>
            </a:r>
          </a:p>
        </p:txBody>
      </p:sp>
      <p:sp>
        <p:nvSpPr>
          <p:cNvPr id="5" name="Slide Number Placeholder 2">
            <a:extLst>
              <a:ext uri="{FF2B5EF4-FFF2-40B4-BE49-F238E27FC236}">
                <a16:creationId xmlns:a16="http://schemas.microsoft.com/office/drawing/2014/main" id="{2C9DB959-15FC-7A47-B54E-965B407AAA51}"/>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Transport Layer: 3-</a:t>
            </a:r>
            <a:fld id="{C4204591-24BD-A542-B9D5-F8D8A88D2FEE}" type="slidenum">
              <a:rPr lang="en-US" smtClean="0"/>
              <a:pPr/>
              <a:t>9</a:t>
            </a:fld>
            <a:endParaRPr lang="en-US" dirty="0"/>
          </a:p>
        </p:txBody>
      </p:sp>
    </p:spTree>
    <p:extLst>
      <p:ext uri="{BB962C8B-B14F-4D97-AF65-F5344CB8AC3E}">
        <p14:creationId xmlns:p14="http://schemas.microsoft.com/office/powerpoint/2010/main" val="42625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3600</Words>
  <Application>Microsoft Office PowerPoint</Application>
  <PresentationFormat>Widescreen</PresentationFormat>
  <Paragraphs>698</Paragraphs>
  <Slides>37</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Calibri Light</vt:lpstr>
      <vt:lpstr>Comic Sans MS</vt:lpstr>
      <vt:lpstr>Courier</vt:lpstr>
      <vt:lpstr>Courier New</vt:lpstr>
      <vt:lpstr>Gill Sans MT</vt:lpstr>
      <vt:lpstr>Times New Roman</vt:lpstr>
      <vt:lpstr>Wingdings</vt:lpstr>
      <vt:lpstr>ZapfDingbats</vt:lpstr>
      <vt:lpstr>Office Theme</vt:lpstr>
      <vt:lpstr>Application Layer</vt:lpstr>
      <vt:lpstr>Web and HTTP</vt:lpstr>
      <vt:lpstr>HTTP overview</vt:lpstr>
      <vt:lpstr>HTTP overview (continued)</vt:lpstr>
      <vt:lpstr>HTTP connections: two types</vt:lpstr>
      <vt:lpstr>Non-persistent HTTP: example</vt:lpstr>
      <vt:lpstr>Non-persistent HTTP: example (cont.)</vt:lpstr>
      <vt:lpstr>Non-persistent HTTP: response time</vt:lpstr>
      <vt:lpstr>Persistent HTTP (HTTP 1.1)</vt:lpstr>
      <vt:lpstr>HTTP request message</vt:lpstr>
      <vt:lpstr>HTTP request message: general format</vt:lpstr>
      <vt:lpstr>Other HTTP request messages</vt:lpstr>
      <vt:lpstr>HTTP response message</vt:lpstr>
      <vt:lpstr>HTTP response status codes</vt:lpstr>
      <vt:lpstr>Trying out HTTP (client side) for yourself</vt:lpstr>
      <vt:lpstr>Maintaining user/server state: cookies</vt:lpstr>
      <vt:lpstr>Maintaining user/server state: cookies</vt:lpstr>
      <vt:lpstr>Maintaining user/server state: cookies</vt:lpstr>
      <vt:lpstr>HTTP cookies: comments</vt:lpstr>
      <vt:lpstr>PowerPoint Presentation</vt:lpstr>
      <vt:lpstr>PowerPoint Presentation</vt:lpstr>
      <vt:lpstr>PowerPoint Presentation</vt:lpstr>
      <vt:lpstr>PowerPoint Presentation</vt:lpstr>
      <vt:lpstr>PowerPoint Presentation</vt:lpstr>
      <vt:lpstr>PowerPoint Presentation</vt:lpstr>
      <vt:lpstr>Web caches</vt:lpstr>
      <vt:lpstr>Web caches (aka proxy servers)</vt:lpstr>
      <vt:lpstr>Caching example</vt:lpstr>
      <vt:lpstr>Option 1: buy a faster access link</vt:lpstr>
      <vt:lpstr>Option 2: install a web cache</vt:lpstr>
      <vt:lpstr>Calculating access link utilization, end-end delay with cache:</vt:lpstr>
      <vt:lpstr>Browser caching: Conditional GET</vt:lpstr>
      <vt:lpstr>HTTP/2</vt:lpstr>
      <vt:lpstr>HTTP/2</vt:lpstr>
      <vt:lpstr>HTTP/2: mitigating HOL blocking</vt:lpstr>
      <vt:lpstr>HTTP/2: mitigating HOL blocking</vt:lpstr>
      <vt:lpstr>HTTP/2 to HTTP/3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Layer</dc:title>
  <dc:creator>sarvesh vishwakarma</dc:creator>
  <cp:lastModifiedBy>sarvesh vishwakarma</cp:lastModifiedBy>
  <cp:revision>1</cp:revision>
  <dcterms:created xsi:type="dcterms:W3CDTF">2023-02-27T04:48:56Z</dcterms:created>
  <dcterms:modified xsi:type="dcterms:W3CDTF">2023-02-27T04:50:58Z</dcterms:modified>
</cp:coreProperties>
</file>